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5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6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7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ags/tag8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9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tags/tag10.xml" ContentType="application/vnd.openxmlformats-officedocument.presentationml.tags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6"/>
  </p:notesMasterIdLst>
  <p:sldIdLst>
    <p:sldId id="315" r:id="rId2"/>
    <p:sldId id="316" r:id="rId3"/>
    <p:sldId id="258" r:id="rId4"/>
    <p:sldId id="292" r:id="rId5"/>
    <p:sldId id="264" r:id="rId6"/>
    <p:sldId id="318" r:id="rId7"/>
    <p:sldId id="324" r:id="rId8"/>
    <p:sldId id="332" r:id="rId9"/>
    <p:sldId id="355" r:id="rId10"/>
    <p:sldId id="319" r:id="rId11"/>
    <p:sldId id="325" r:id="rId12"/>
    <p:sldId id="334" r:id="rId13"/>
    <p:sldId id="346" r:id="rId14"/>
    <p:sldId id="320" r:id="rId15"/>
    <p:sldId id="326" r:id="rId16"/>
    <p:sldId id="336" r:id="rId17"/>
    <p:sldId id="337" r:id="rId18"/>
    <p:sldId id="321" r:id="rId19"/>
    <p:sldId id="327" r:id="rId20"/>
    <p:sldId id="338" r:id="rId21"/>
    <p:sldId id="322" r:id="rId22"/>
    <p:sldId id="328" r:id="rId23"/>
    <p:sldId id="357" r:id="rId24"/>
    <p:sldId id="361" r:id="rId25"/>
    <p:sldId id="358" r:id="rId26"/>
    <p:sldId id="360" r:id="rId27"/>
    <p:sldId id="359" r:id="rId28"/>
    <p:sldId id="323" r:id="rId29"/>
    <p:sldId id="329" r:id="rId30"/>
    <p:sldId id="342" r:id="rId31"/>
    <p:sldId id="343" r:id="rId32"/>
    <p:sldId id="330" r:id="rId33"/>
    <p:sldId id="331" r:id="rId34"/>
    <p:sldId id="344" r:id="rId35"/>
    <p:sldId id="345" r:id="rId36"/>
    <p:sldId id="354" r:id="rId37"/>
    <p:sldId id="356" r:id="rId38"/>
    <p:sldId id="347" r:id="rId39"/>
    <p:sldId id="348" r:id="rId40"/>
    <p:sldId id="349" r:id="rId41"/>
    <p:sldId id="350" r:id="rId42"/>
    <p:sldId id="351" r:id="rId43"/>
    <p:sldId id="352" r:id="rId44"/>
    <p:sldId id="353" r:id="rId45"/>
  </p:sldIdLst>
  <p:sldSz cx="9144000" cy="5143500" type="screen16x9"/>
  <p:notesSz cx="6858000" cy="9144000"/>
  <p:embeddedFontLst>
    <p:embeddedFont>
      <p:font typeface="微软雅黑" pitchFamily="34" charset="-122"/>
      <p:regular r:id="rId47"/>
      <p:bold r:id="rId48"/>
    </p:embeddedFont>
    <p:embeddedFont>
      <p:font typeface="华文楷体" pitchFamily="2" charset="-122"/>
      <p:regular r:id="rId49"/>
    </p:embeddedFont>
    <p:embeddedFont>
      <p:font typeface="华文行楷" pitchFamily="2" charset="-122"/>
      <p:regular r:id="rId50"/>
    </p:embeddedFont>
    <p:embeddedFont>
      <p:font typeface="Watford DB"/>
      <p:regular r:id="rId51"/>
    </p:embeddedFont>
    <p:embeddedFont>
      <p:font typeface="方正综艺简体" charset="-122"/>
      <p:regular r:id="rId52"/>
    </p:embeddedFont>
    <p:embeddedFont>
      <p:font typeface="方正兰亭细黑_GBK_M" charset="2"/>
      <p:regular r:id="rId53"/>
    </p:embeddedFont>
    <p:embeddedFont>
      <p:font typeface="方正兰亭粗黑简体" charset="-122"/>
      <p:regular r:id="rId54"/>
    </p:embeddedFont>
    <p:embeddedFont>
      <p:font typeface="方正兰亭细黑_GBK" charset="-122"/>
      <p:regular r:id="rId55"/>
    </p:embeddedFont>
    <p:embeddedFont>
      <p:font typeface="Calibri" pitchFamily="34" charset="0"/>
      <p:regular r:id="rId56"/>
      <p:bold r:id="rId57"/>
      <p:italic r:id="rId58"/>
      <p:boldItalic r:id="rId5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3A5A"/>
    <a:srgbClr val="EA0000"/>
    <a:srgbClr val="7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12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-306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765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font" Target="fonts/font9.fntdata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8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7.fntdata"/><Relationship Id="rId58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Relationship Id="rId57" Type="http://schemas.openxmlformats.org/officeDocument/2006/relationships/font" Target="fonts/font11.fntdata"/><Relationship Id="rId61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59" Type="http://schemas.openxmlformats.org/officeDocument/2006/relationships/font" Target="fonts/font13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png>
</file>

<file path=ppt/media/image32.jpeg>
</file>

<file path=ppt/media/image33.jpeg>
</file>

<file path=ppt/media/image34.jpeg>
</file>

<file path=ppt/media/image35.png>
</file>

<file path=ppt/media/image36.png>
</file>

<file path=ppt/media/image37.jpeg>
</file>

<file path=ppt/media/image38.png>
</file>

<file path=ppt/media/image39.jpeg>
</file>

<file path=ppt/media/image4.png>
</file>

<file path=ppt/media/image40.jpe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jpeg>
</file>

<file path=ppt/media/image49.png>
</file>

<file path=ppt/media/image5.png>
</file>

<file path=ppt/media/image50.png>
</file>

<file path=ppt/media/image51.png>
</file>

<file path=ppt/media/image52.jpeg>
</file>

<file path=ppt/media/image53.png>
</file>

<file path=ppt/media/image54.png>
</file>

<file path=ppt/media/image55.jpeg>
</file>

<file path=ppt/media/image56.jpeg>
</file>

<file path=ppt/media/image57.jpeg>
</file>

<file path=ppt/media/image58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9936A364-F56D-418B-92EA-B8A9C286C719}" type="datetimeFigureOut">
              <a:rPr lang="zh-CN" altLang="en-US" smtClean="0"/>
              <a:t>2017/8/11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621F41D1-EB0D-4857-8E93-8C1C831E6153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4125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40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41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42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43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44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t>2017/8/11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t>2017/8/11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t>2017/8/11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t>2017/8/11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t>2017/8/11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t>2017/8/11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t>2017/8/11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t>2017/8/11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t>2017/8/11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t>2017/8/11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t>2017/8/11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824AF190-E6C3-4F71-9AD4-820770AEF1A8}" type="datetimeFigureOut">
              <a:rPr lang="zh-CN" altLang="en-US" smtClean="0"/>
              <a:t>2017/8/11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B5B5BF9F-75C6-42BD-8363-2F606FE0B601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jpeg"/><Relationship Id="rId4" Type="http://schemas.openxmlformats.org/officeDocument/2006/relationships/image" Target="../media/image27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slide" Target="slide26.xml"/><Relationship Id="rId5" Type="http://schemas.openxmlformats.org/officeDocument/2006/relationships/image" Target="../media/image34.jpeg"/><Relationship Id="rId4" Type="http://schemas.openxmlformats.org/officeDocument/2006/relationships/image" Target="../media/image33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jpeg"/><Relationship Id="rId4" Type="http://schemas.openxmlformats.org/officeDocument/2006/relationships/image" Target="../media/image39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jpeg"/><Relationship Id="rId4" Type="http://schemas.openxmlformats.org/officeDocument/2006/relationships/image" Target="../media/image47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jpeg"/><Relationship Id="rId5" Type="http://schemas.openxmlformats.org/officeDocument/2006/relationships/image" Target="../media/image57.jpeg"/><Relationship Id="rId4" Type="http://schemas.openxmlformats.org/officeDocument/2006/relationships/image" Target="../media/image56.jpe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组合 4"/>
          <p:cNvGrpSpPr/>
          <p:nvPr/>
        </p:nvGrpSpPr>
        <p:grpSpPr>
          <a:xfrm>
            <a:off x="2621323" y="216613"/>
            <a:ext cx="3741377" cy="374137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" name="同心圆 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椭圆 7"/>
          <p:cNvSpPr/>
          <p:nvPr/>
        </p:nvSpPr>
        <p:spPr>
          <a:xfrm rot="10498052">
            <a:off x="1620315" y="3970953"/>
            <a:ext cx="563789" cy="56378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 rot="10498052">
            <a:off x="2373672" y="4627445"/>
            <a:ext cx="228599" cy="22859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/>
            </a:solidFill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189283" y="3406942"/>
            <a:ext cx="845906" cy="84590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" name="同心圆 1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045846" y="3501799"/>
            <a:ext cx="310515" cy="31051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4" name="同心圆 1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898806" y="4332147"/>
            <a:ext cx="310515" cy="31051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7" name="同心圆 1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椭圆 18"/>
          <p:cNvSpPr/>
          <p:nvPr/>
        </p:nvSpPr>
        <p:spPr>
          <a:xfrm rot="10498052">
            <a:off x="1885935" y="3263614"/>
            <a:ext cx="228599" cy="22859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/>
            </a:solidFill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1223937" y="4521063"/>
            <a:ext cx="441364" cy="44136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1" name="同心圆 2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23" name="椭圆 22"/>
          <p:cNvSpPr/>
          <p:nvPr/>
        </p:nvSpPr>
        <p:spPr>
          <a:xfrm rot="10498052">
            <a:off x="864969" y="4139410"/>
            <a:ext cx="303658" cy="303658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/>
            </a:solidFill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3438065" y="4115253"/>
            <a:ext cx="310515" cy="31051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5" name="同心圆 2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27" name="椭圆 26"/>
          <p:cNvSpPr/>
          <p:nvPr/>
        </p:nvSpPr>
        <p:spPr>
          <a:xfrm rot="10498052">
            <a:off x="3629030" y="4713305"/>
            <a:ext cx="192350" cy="19235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/>
            </a:solidFill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8" name="椭圆 27"/>
          <p:cNvSpPr/>
          <p:nvPr/>
        </p:nvSpPr>
        <p:spPr>
          <a:xfrm rot="10498052">
            <a:off x="419086" y="4786416"/>
            <a:ext cx="228599" cy="22859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/>
            </a:solidFill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793469" y="2126728"/>
            <a:ext cx="33970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rgbClr val="002060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餐饮后台管理</a:t>
            </a:r>
            <a:r>
              <a:rPr lang="en-US" altLang="zh-CN" sz="3200" dirty="0" smtClean="0">
                <a:solidFill>
                  <a:srgbClr val="002060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方正综艺简体" panose="03000509000000000000" pitchFamily="65" charset="-122"/>
                <a:ea typeface="方正综艺简体" panose="03000509000000000000" pitchFamily="65" charset="-122"/>
              </a:rPr>
              <a:t>PPT</a:t>
            </a:r>
            <a:endParaRPr lang="zh-CN" altLang="en-US" sz="3200" dirty="0">
              <a:solidFill>
                <a:srgbClr val="002060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方正综艺简体" panose="03000509000000000000" pitchFamily="65" charset="-122"/>
              <a:ea typeface="方正综艺简体" panose="03000509000000000000" pitchFamily="65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2984531" y="2126728"/>
            <a:ext cx="3042416" cy="0"/>
          </a:xfrm>
          <a:prstGeom prst="line">
            <a:avLst/>
          </a:prstGeom>
          <a:ln w="28575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3206490" y="996974"/>
            <a:ext cx="2438400" cy="13106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dirty="0" smtClean="0">
                <a:solidFill>
                  <a:srgbClr val="002060"/>
                </a:solidFill>
                <a:latin typeface="方正大黑简体" panose="02010601030101010101" pitchFamily="2" charset="-122"/>
                <a:ea typeface="方正大黑简体" panose="02010601030101010101" pitchFamily="2" charset="-122"/>
              </a:rPr>
              <a:t>2017</a:t>
            </a:r>
            <a:endParaRPr lang="zh-CN" altLang="en-US" sz="8000" dirty="0">
              <a:solidFill>
                <a:srgbClr val="002060"/>
              </a:solidFill>
              <a:latin typeface="方正大黑简体" panose="02010601030101010101" pitchFamily="2" charset="-122"/>
              <a:ea typeface="方正大黑简体" panose="02010601030101010101" pitchFamily="2" charset="-122"/>
            </a:endParaRPr>
          </a:p>
        </p:txBody>
      </p:sp>
      <p:sp>
        <p:nvSpPr>
          <p:cNvPr id="59" name="椭圆 58"/>
          <p:cNvSpPr/>
          <p:nvPr/>
        </p:nvSpPr>
        <p:spPr>
          <a:xfrm rot="10498052">
            <a:off x="6535215" y="4000987"/>
            <a:ext cx="563789" cy="56378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0" name="椭圆 59"/>
          <p:cNvSpPr/>
          <p:nvPr/>
        </p:nvSpPr>
        <p:spPr>
          <a:xfrm rot="10498052">
            <a:off x="7288572" y="4657479"/>
            <a:ext cx="228599" cy="22859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/>
            </a:solidFill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7104183" y="3436976"/>
            <a:ext cx="845906" cy="84590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2" name="同心圆 6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63" name="椭圆 6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5960746" y="3531833"/>
            <a:ext cx="310515" cy="31051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5" name="同心圆 6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13706" y="4362181"/>
            <a:ext cx="310515" cy="31051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8" name="同心圆 6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70" name="椭圆 69"/>
          <p:cNvSpPr/>
          <p:nvPr/>
        </p:nvSpPr>
        <p:spPr>
          <a:xfrm rot="10498052">
            <a:off x="6800835" y="3293648"/>
            <a:ext cx="228599" cy="22859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/>
            </a:solidFill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71" name="组合 70"/>
          <p:cNvGrpSpPr/>
          <p:nvPr/>
        </p:nvGrpSpPr>
        <p:grpSpPr>
          <a:xfrm>
            <a:off x="6138837" y="4551097"/>
            <a:ext cx="441364" cy="44136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2" name="同心圆 7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73" name="椭圆 7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74" name="椭圆 73"/>
          <p:cNvSpPr/>
          <p:nvPr/>
        </p:nvSpPr>
        <p:spPr>
          <a:xfrm rot="10498052">
            <a:off x="5779869" y="4169444"/>
            <a:ext cx="303658" cy="303658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/>
            </a:solidFill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75" name="组合 74"/>
          <p:cNvGrpSpPr/>
          <p:nvPr/>
        </p:nvGrpSpPr>
        <p:grpSpPr>
          <a:xfrm>
            <a:off x="8352965" y="4145287"/>
            <a:ext cx="310515" cy="31051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6" name="同心圆 7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77" name="椭圆 7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78" name="椭圆 77"/>
          <p:cNvSpPr/>
          <p:nvPr/>
        </p:nvSpPr>
        <p:spPr>
          <a:xfrm rot="10498052">
            <a:off x="8543930" y="4743339"/>
            <a:ext cx="192350" cy="19235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/>
            </a:solidFill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9" name="椭圆 78"/>
          <p:cNvSpPr/>
          <p:nvPr/>
        </p:nvSpPr>
        <p:spPr>
          <a:xfrm rot="10498052">
            <a:off x="5333986" y="4816450"/>
            <a:ext cx="228599" cy="22859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/>
            </a:solidFill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333162" y="289393"/>
            <a:ext cx="845906" cy="84590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6" name="同心圆 5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0" name="椭圆 79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pic>
        <p:nvPicPr>
          <p:cNvPr id="54" name="图片 5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45" y="433449"/>
            <a:ext cx="634629" cy="5902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458 -0.82685 L 3.88889E-6 -1.85185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729" y="4132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267 -0.5607 L -5.55556E-7 2.03892E-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642" y="2802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6511 -0.74143 L -3.61111E-6 4.43312E-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264" y="3707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5712 -0.81186 L -0.01424 -0.02255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76" y="3945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2951 -0.81173 L 0 -2.46914E-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1476" y="4058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5712 -0.81186 L -0.01424 -0.02255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76" y="3945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93194 -0.36577 L -2.77778E-7 5.68428E-7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97" y="1828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5712 -0.81186 L -0.01424 -0.02255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76" y="3945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93194 -0.36577 L -2.77778E-7 5.68428E-7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97" y="18289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7135 -0.78931 L 8.33333E-7 -4.71733E-6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76" y="3945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5712 -0.81186 L -0.01424 -0.02255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76" y="3945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458 -0.82685 L 3.88889E-6 -1.85185E-6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729" y="41327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267 -0.5607 L -5.55556E-7 2.03892E-7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642" y="2802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6511 -0.74143 L -3.61111E-6 4.43312E-6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264" y="37071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0121 -0.76899 L 4.72222E-6 -4.16924E-6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069" y="3845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6511 -0.74143 L -3.61111E-6 4.43312E-6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264" y="37071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5712 -0.81186 L -0.01424 -0.02255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76" y="3945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2951 -0.81173 L 0 -2.46914E-6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1476" y="40586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5712 -0.81186 L -0.01424 -0.02255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76" y="39450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93194 -0.36577 L -2.77778E-7 5.68428E-7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97" y="18289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7136 -0.7892 L 5E-6 2.46914E-6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76" y="39444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93194 -0.36577 L -2.77778E-7 5.68428E-7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97" y="18289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7135 -0.78931 L 8.33333E-7 -4.71733E-6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76" y="3945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5712 -0.81186 L -0.01424 -0.02255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76" y="3945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89027 -0.68768 L 3.61111E-6 2.94717E-6 " pathEditMode="relative" rAng="0" ptsTypes="AA">
                                      <p:cBhvr>
                                        <p:cTn id="54" dur="2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514" y="343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34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1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62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63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64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65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299"/>
                            </p:stCondLst>
                            <p:childTnLst>
                              <p:par>
                                <p:cTn id="70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9" grpId="0" animBg="1"/>
      <p:bldP spid="23" grpId="0" animBg="1"/>
      <p:bldP spid="27" grpId="0" animBg="1"/>
      <p:bldP spid="28" grpId="0" animBg="1"/>
      <p:bldP spid="50" grpId="0"/>
      <p:bldP spid="57" grpId="0"/>
      <p:bldP spid="57" grpId="1"/>
      <p:bldP spid="59" grpId="0" animBg="1"/>
      <p:bldP spid="60" grpId="0" animBg="1"/>
      <p:bldP spid="70" grpId="0" animBg="1"/>
      <p:bldP spid="74" grpId="0" animBg="1"/>
      <p:bldP spid="78" grpId="0" animBg="1"/>
      <p:bldP spid="7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93"/>
          <p:cNvSpPr txBox="1"/>
          <p:nvPr/>
        </p:nvSpPr>
        <p:spPr>
          <a:xfrm>
            <a:off x="4828355" y="2162071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会员管理</a:t>
            </a:r>
            <a:endParaRPr lang="zh-CN" altLang="en-US" sz="24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980431" y="1940247"/>
            <a:ext cx="1301106" cy="1301106"/>
            <a:chOff x="2683251" y="1980687"/>
            <a:chExt cx="1301106" cy="1301106"/>
          </a:xfrm>
          <a:solidFill>
            <a:schemeClr val="tx2">
              <a:lumMod val="50000"/>
            </a:schemeClr>
          </a:solidFill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8" name="椭圆 87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3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38" name="直接连接符 37"/>
          <p:cNvCxnSpPr/>
          <p:nvPr/>
        </p:nvCxnSpPr>
        <p:spPr>
          <a:xfrm flipV="1">
            <a:off x="4572000" y="1940247"/>
            <a:ext cx="0" cy="130110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578510" y="2607412"/>
            <a:ext cx="20693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Member Management</a:t>
            </a:r>
            <a:endParaRPr lang="zh-CN" altLang="en-US" sz="1600" dirty="0">
              <a:solidFill>
                <a:srgbClr val="163A5A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会员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257" y="727311"/>
            <a:ext cx="8113486" cy="4012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11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会员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880" y="728133"/>
            <a:ext cx="2500575" cy="425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3879" y="885232"/>
            <a:ext cx="2077508" cy="39403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9045" y="919162"/>
            <a:ext cx="2132822" cy="38724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>
          <a:xfrm>
            <a:off x="5079559" y="2750868"/>
            <a:ext cx="3138204" cy="15988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校验（添加</a:t>
            </a:r>
            <a:r>
              <a:rPr lang="en-US" altLang="zh-CN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/</a:t>
            </a: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修改）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当会员编号及手机号码输入非数字时提示</a:t>
            </a:r>
          </a:p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当手机号码为非</a:t>
            </a:r>
            <a:r>
              <a:rPr lang="en-US" altLang="zh-CN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11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位数时提示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当有填入项为空时报错</a:t>
            </a:r>
          </a:p>
          <a:p>
            <a:pPr>
              <a:buFont typeface="Wingdings" panose="05000000000000000000" charset="0"/>
              <a:buNone/>
              <a:defRPr/>
            </a:pPr>
            <a:endParaRPr lang="zh-CN" altLang="en-US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079559" y="1557373"/>
            <a:ext cx="3138204" cy="952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添加会员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按钮弹出</a:t>
            </a:r>
            <a:r>
              <a:rPr lang="en-US" altLang="zh-CN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dialog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框，编辑信息后点提交按钮则成功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提交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12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3" name="Picture 2" descr="J:\会员校验1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8946" y="1119250"/>
            <a:ext cx="1937623" cy="3472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2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会员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137" y="913625"/>
            <a:ext cx="2342107" cy="399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5" name="矩形 44"/>
          <p:cNvSpPr/>
          <p:nvPr/>
        </p:nvSpPr>
        <p:spPr>
          <a:xfrm>
            <a:off x="4287990" y="913624"/>
            <a:ext cx="3138204" cy="1723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编辑功能</a:t>
            </a: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点击编辑按钮会显示当行信息，修改后提交则显示</a:t>
            </a:r>
            <a:endParaRPr lang="en-US" altLang="zh-CN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endParaRPr lang="zh-CN" altLang="en-US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删除</a:t>
            </a: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功能</a:t>
            </a:r>
            <a:endParaRPr lang="zh-CN" altLang="en-US" sz="1100" noProof="1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点击删除功能实现单行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删除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弹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出框提示成功删除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13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2050" name="Picture 2" descr="J:\会员校验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133" y="768542"/>
            <a:ext cx="2336800" cy="401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矩形 9"/>
          <p:cNvSpPr/>
          <p:nvPr/>
        </p:nvSpPr>
        <p:spPr>
          <a:xfrm>
            <a:off x="5490539" y="2843433"/>
            <a:ext cx="3138204" cy="1723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积分</a:t>
            </a: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的获取与计算</a:t>
            </a:r>
            <a:endParaRPr lang="zh-CN" altLang="en-US" sz="1100" noProof="1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通过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手机号从订单管理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获取相应会员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的订单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量，计算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累加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积分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等级</a:t>
            </a: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和折扣的计算</a:t>
            </a: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通过最终积分得出相应的等级数和折扣数</a:t>
            </a:r>
          </a:p>
        </p:txBody>
      </p:sp>
      <p:pic>
        <p:nvPicPr>
          <p:cNvPr id="1026" name="Picture 2" descr="I:\01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683" y="1922798"/>
            <a:ext cx="369570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45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93"/>
          <p:cNvSpPr txBox="1"/>
          <p:nvPr/>
        </p:nvSpPr>
        <p:spPr>
          <a:xfrm>
            <a:off x="4913022" y="2162071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商品管理</a:t>
            </a:r>
            <a:endParaRPr lang="zh-CN" altLang="en-US" sz="24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4539746" y="2590800"/>
            <a:ext cx="23162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163A5A"/>
                </a:solidFill>
                <a:ea typeface="微软雅黑" panose="020B0503020204020204" pitchFamily="34" charset="-122"/>
              </a:rPr>
              <a:t>Commodity </a:t>
            </a:r>
            <a:r>
              <a:rPr lang="en-US" altLang="zh-CN" sz="16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Management</a:t>
            </a:r>
            <a:endParaRPr lang="zh-CN" altLang="en-US" sz="1600" dirty="0">
              <a:solidFill>
                <a:srgbClr val="163A5A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980431" y="1940247"/>
            <a:ext cx="1301106" cy="1301106"/>
            <a:chOff x="2683251" y="1980687"/>
            <a:chExt cx="1301106" cy="1301106"/>
          </a:xfrm>
          <a:solidFill>
            <a:schemeClr val="tx2">
              <a:lumMod val="50000"/>
            </a:schemeClr>
          </a:solidFill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8" name="椭圆 87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4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38" name="直接连接符 37"/>
          <p:cNvCxnSpPr/>
          <p:nvPr/>
        </p:nvCxnSpPr>
        <p:spPr>
          <a:xfrm flipV="1">
            <a:off x="4572000" y="1940247"/>
            <a:ext cx="0" cy="130110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1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商品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230" y="754358"/>
            <a:ext cx="4450392" cy="202271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229" y="2864511"/>
            <a:ext cx="4450393" cy="202644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12" name="直接连接符 11"/>
          <p:cNvCxnSpPr/>
          <p:nvPr/>
        </p:nvCxnSpPr>
        <p:spPr>
          <a:xfrm>
            <a:off x="3167443" y="1006616"/>
            <a:ext cx="280837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977125" y="4834478"/>
            <a:ext cx="293452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3790458" y="2395779"/>
            <a:ext cx="308152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5499417" y="1922246"/>
            <a:ext cx="3138204" cy="15988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添加会员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点击“添加”按钮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弹出“添加菜单”对话框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在其中添加数据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添加后按“确定”按钮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返回到列表并新增数据</a:t>
            </a:r>
          </a:p>
        </p:txBody>
      </p:sp>
      <p:sp>
        <p:nvSpPr>
          <p:cNvPr id="7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15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1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商品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48" y="1141137"/>
            <a:ext cx="4450393" cy="202644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10" name="直接连接符 9"/>
          <p:cNvCxnSpPr/>
          <p:nvPr/>
        </p:nvCxnSpPr>
        <p:spPr>
          <a:xfrm>
            <a:off x="921657" y="1730895"/>
            <a:ext cx="293452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32" y="2786917"/>
            <a:ext cx="4440821" cy="202105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833" y="1954181"/>
            <a:ext cx="4459964" cy="201773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13" name="直接连接符 12"/>
          <p:cNvCxnSpPr/>
          <p:nvPr/>
        </p:nvCxnSpPr>
        <p:spPr>
          <a:xfrm>
            <a:off x="3778371" y="4353052"/>
            <a:ext cx="352953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972894" y="2543104"/>
            <a:ext cx="286397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6090081" y="1386324"/>
            <a:ext cx="2672178" cy="15988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编辑菜单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点击“编辑”按钮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弹出“编辑菜单”对话框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在其中编辑数据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添加后按“确定”按钮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返回到列表并修改数据</a:t>
            </a:r>
          </a:p>
        </p:txBody>
      </p:sp>
      <p:sp>
        <p:nvSpPr>
          <p:cNvPr id="1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16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商品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57" y="778385"/>
            <a:ext cx="4450393" cy="202644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17" name="直接连接符 16"/>
          <p:cNvCxnSpPr/>
          <p:nvPr/>
        </p:nvCxnSpPr>
        <p:spPr>
          <a:xfrm>
            <a:off x="1395771" y="2758624"/>
            <a:ext cx="293452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8" name="图片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57" y="2951798"/>
            <a:ext cx="4450393" cy="2026447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1401756" y="1651359"/>
            <a:ext cx="293452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1373737" y="2056696"/>
            <a:ext cx="293452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1395771" y="2474124"/>
            <a:ext cx="293452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1409332" y="2618057"/>
            <a:ext cx="293452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5752730" y="1994607"/>
            <a:ext cx="2672178" cy="952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删除菜单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点击指定数据“删除”按钮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直接删除列表中指定数据</a:t>
            </a:r>
          </a:p>
        </p:txBody>
      </p:sp>
      <p:sp>
        <p:nvSpPr>
          <p:cNvPr id="14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17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3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93"/>
          <p:cNvSpPr txBox="1"/>
          <p:nvPr/>
        </p:nvSpPr>
        <p:spPr>
          <a:xfrm>
            <a:off x="4828355" y="2162071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订单管理</a:t>
            </a:r>
            <a:endParaRPr lang="zh-CN" altLang="en-US" sz="24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980431" y="1940247"/>
            <a:ext cx="1301106" cy="1301106"/>
            <a:chOff x="2683251" y="1980687"/>
            <a:chExt cx="1301106" cy="1301106"/>
          </a:xfrm>
          <a:solidFill>
            <a:schemeClr val="tx2">
              <a:lumMod val="50000"/>
            </a:schemeClr>
          </a:solidFill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8" name="椭圆 87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5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38" name="直接连接符 37"/>
          <p:cNvCxnSpPr/>
          <p:nvPr/>
        </p:nvCxnSpPr>
        <p:spPr>
          <a:xfrm flipV="1">
            <a:off x="4572000" y="1940247"/>
            <a:ext cx="0" cy="130110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696139" y="2590800"/>
            <a:ext cx="18340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Order Management</a:t>
            </a:r>
            <a:endParaRPr lang="zh-CN" altLang="en-US" sz="1600" dirty="0">
              <a:solidFill>
                <a:srgbClr val="163A5A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订单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19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2" name="Picture 2" descr="J:\订单管理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825" y="714375"/>
            <a:ext cx="7626350" cy="371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椭圆 102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908957" y="206330"/>
            <a:ext cx="10695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主目录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 hidden="1"/>
          <p:cNvSpPr txBox="1"/>
          <p:nvPr/>
        </p:nvSpPr>
        <p:spPr>
          <a:xfrm>
            <a:off x="786349" y="950663"/>
            <a:ext cx="75713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发现问题</a:t>
            </a:r>
            <a:r>
              <a:rPr lang="zh-CN" altLang="en-US" sz="12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是解决问题的先决条件，但仅仅满足有提出问题是不够的，提出问题的目的是为了有效</a:t>
            </a:r>
            <a:r>
              <a:rPr lang="zh-CN" altLang="en-US" sz="12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解决问题</a:t>
            </a:r>
            <a:r>
              <a:rPr lang="zh-CN" altLang="en-US" sz="12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。</a:t>
            </a:r>
            <a:r>
              <a:rPr lang="zh-CN" altLang="en-US" sz="12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人</a:t>
            </a:r>
            <a:endParaRPr lang="en-US" altLang="zh-CN" sz="1200" dirty="0" smtClean="0">
              <a:latin typeface="方正兰亭细黑_GBK" panose="02000000000000000000" pitchFamily="2" charset="-122"/>
              <a:ea typeface="方正兰亭细黑_GBK" panose="02000000000000000000" pitchFamily="2" charset="-122"/>
              <a:cs typeface="方正兰亭细黑_GBK_M" panose="02010600010101010101" pitchFamily="2" charset="2"/>
            </a:endParaRPr>
          </a:p>
          <a:p>
            <a:r>
              <a:rPr lang="zh-CN" altLang="en-US" sz="12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生就</a:t>
            </a:r>
            <a:r>
              <a:rPr lang="zh-CN" altLang="en-US" sz="12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是解决一系列问题的过程。个体克服生活、学习、实践中新的矛盾时的复杂心理活动</a:t>
            </a:r>
            <a:r>
              <a:rPr lang="zh-CN" altLang="en-US" sz="12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，其中</a:t>
            </a:r>
            <a:r>
              <a:rPr lang="zh-CN" altLang="en-US" sz="12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主要是思维</a:t>
            </a:r>
            <a:r>
              <a:rPr lang="zh-CN" altLang="en-US" sz="12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活</a:t>
            </a:r>
            <a:endParaRPr lang="en-US" altLang="zh-CN" sz="1200" dirty="0" smtClean="0">
              <a:latin typeface="方正兰亭细黑_GBK" panose="02000000000000000000" pitchFamily="2" charset="-122"/>
              <a:ea typeface="方正兰亭细黑_GBK" panose="02000000000000000000" pitchFamily="2" charset="-122"/>
              <a:cs typeface="方正兰亭细黑_GBK_M" panose="02010600010101010101" pitchFamily="2" charset="2"/>
            </a:endParaRPr>
          </a:p>
          <a:p>
            <a:r>
              <a:rPr lang="zh-CN" altLang="en-US" sz="12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动</a:t>
            </a:r>
            <a:r>
              <a:rPr lang="zh-CN" altLang="en-US" sz="12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。教育心理学着重研究学生学习知识、应用知识中的问题解决。</a:t>
            </a:r>
            <a:endParaRPr lang="en-US" altLang="zh-CN" sz="1200" dirty="0" smtClean="0">
              <a:latin typeface="方正兰亭细黑_GBK" panose="02000000000000000000" pitchFamily="2" charset="-122"/>
              <a:ea typeface="方正兰亭细黑_GBK" panose="02000000000000000000" pitchFamily="2" charset="-122"/>
              <a:cs typeface="方正兰亭细黑_GBK_M" panose="02010600010101010101" pitchFamily="2" charset="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665217" y="3625855"/>
            <a:ext cx="9083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 smtClean="0">
                <a:ea typeface="微软雅黑" panose="020B0503020204020204" pitchFamily="34" charset="-122"/>
              </a:rPr>
              <a:t>商 品 管 理</a:t>
            </a: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7782295" y="3626301"/>
            <a:ext cx="9083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 smtClean="0">
                <a:ea typeface="微软雅黑" panose="020B0503020204020204" pitchFamily="34" charset="-122"/>
              </a:rPr>
              <a:t>附加</a:t>
            </a:r>
            <a:endParaRPr lang="en-US" altLang="zh-CN" dirty="0" smtClean="0">
              <a:ea typeface="微软雅黑" panose="020B0503020204020204" pitchFamily="34" charset="-122"/>
            </a:endParaRPr>
          </a:p>
          <a:p>
            <a:pPr algn="ctr"/>
            <a:r>
              <a:rPr lang="en-US" altLang="zh-CN" dirty="0">
                <a:ea typeface="微软雅黑" panose="020B0503020204020204" pitchFamily="34" charset="-122"/>
              </a:rPr>
              <a:t>&amp;</a:t>
            </a:r>
            <a:endParaRPr lang="en-US" altLang="zh-CN" dirty="0" smtClean="0"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 smtClean="0">
                <a:ea typeface="微软雅黑" panose="020B0503020204020204" pitchFamily="34" charset="-122"/>
              </a:rPr>
              <a:t>总结</a:t>
            </a: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574210" y="1770276"/>
            <a:ext cx="8053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  <a:endParaRPr lang="zh-CN" altLang="en-US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4660763" y="1771020"/>
            <a:ext cx="9083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订 单 管 理</a:t>
            </a:r>
            <a:endParaRPr lang="zh-CN" altLang="en-US" dirty="0">
              <a:solidFill>
                <a:srgbClr val="163A5A"/>
              </a:solidFill>
              <a:ea typeface="微软雅黑" panose="020B0503020204020204" pitchFamily="34" charset="-122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2560427" y="1770275"/>
            <a:ext cx="9083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会 员 管 理</a:t>
            </a:r>
            <a:endParaRPr lang="zh-CN" altLang="en-US" dirty="0">
              <a:solidFill>
                <a:srgbClr val="163A5A"/>
              </a:solidFill>
              <a:ea typeface="微软雅黑" panose="020B0503020204020204" pitchFamily="34" charset="-122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1647185" y="3625855"/>
            <a:ext cx="76387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人事管理</a:t>
            </a:r>
            <a:endParaRPr lang="zh-CN" altLang="en-US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6751479" y="1770273"/>
            <a:ext cx="9083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成 本 管 理</a:t>
            </a:r>
            <a:endParaRPr lang="zh-CN" altLang="en-US" dirty="0">
              <a:solidFill>
                <a:srgbClr val="163A5A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814999" y="3019059"/>
            <a:ext cx="7719401" cy="0"/>
            <a:chOff x="814999" y="3019059"/>
            <a:chExt cx="7719401" cy="0"/>
          </a:xfrm>
        </p:grpSpPr>
        <p:cxnSp>
          <p:nvCxnSpPr>
            <p:cNvPr id="56" name="直接连接符 55"/>
            <p:cNvCxnSpPr/>
            <p:nvPr/>
          </p:nvCxnSpPr>
          <p:spPr>
            <a:xfrm>
              <a:off x="814999" y="3019059"/>
              <a:ext cx="3062193" cy="0"/>
            </a:xfrm>
            <a:prstGeom prst="line">
              <a:avLst/>
            </a:prstGeom>
            <a:ln w="76200">
              <a:solidFill>
                <a:srgbClr val="163A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/>
          </p:nvCxnSpPr>
          <p:spPr>
            <a:xfrm>
              <a:off x="3784843" y="3019059"/>
              <a:ext cx="4749557" cy="0"/>
            </a:xfrm>
            <a:prstGeom prst="line">
              <a:avLst/>
            </a:prstGeom>
            <a:ln w="76200">
              <a:solidFill>
                <a:srgbClr val="163A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椭圆 34"/>
          <p:cNvSpPr/>
          <p:nvPr/>
        </p:nvSpPr>
        <p:spPr>
          <a:xfrm>
            <a:off x="689744" y="2578761"/>
            <a:ext cx="574328" cy="738618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781983" y="28791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一</a:t>
            </a:r>
            <a:endParaRPr lang="zh-CN" altLang="en-US" sz="16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75" name="椭圆 34"/>
          <p:cNvSpPr/>
          <p:nvPr/>
        </p:nvSpPr>
        <p:spPr>
          <a:xfrm>
            <a:off x="2727445" y="2560543"/>
            <a:ext cx="574328" cy="738618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1" name="椭圆 34"/>
          <p:cNvSpPr/>
          <p:nvPr/>
        </p:nvSpPr>
        <p:spPr>
          <a:xfrm>
            <a:off x="4827781" y="2618451"/>
            <a:ext cx="574328" cy="738618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2" name="椭圆 34"/>
          <p:cNvSpPr/>
          <p:nvPr/>
        </p:nvSpPr>
        <p:spPr>
          <a:xfrm>
            <a:off x="6918497" y="2662507"/>
            <a:ext cx="574328" cy="738618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83" name="组合 82"/>
          <p:cNvGrpSpPr/>
          <p:nvPr/>
        </p:nvGrpSpPr>
        <p:grpSpPr>
          <a:xfrm rot="10800000">
            <a:off x="3802426" y="2737005"/>
            <a:ext cx="633946" cy="82364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4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5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5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86" name="组合 85"/>
          <p:cNvGrpSpPr/>
          <p:nvPr/>
        </p:nvGrpSpPr>
        <p:grpSpPr>
          <a:xfrm rot="10800000">
            <a:off x="5842648" y="2760028"/>
            <a:ext cx="633946" cy="82364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7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8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5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 rot="10800000">
            <a:off x="7919504" y="2727406"/>
            <a:ext cx="633946" cy="82364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0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91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5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92" name="TextBox 91"/>
          <p:cNvSpPr txBox="1"/>
          <p:nvPr/>
        </p:nvSpPr>
        <p:spPr>
          <a:xfrm>
            <a:off x="2806860" y="283439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</a:rPr>
              <a:t>三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3911650" y="283439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163A5A"/>
                </a:solidFill>
                <a:ea typeface="微软雅黑" panose="020B0503020204020204" pitchFamily="34" charset="-122"/>
              </a:rPr>
              <a:t>四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4907196" y="286331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</a:rPr>
              <a:t>五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5951872" y="288914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163A5A"/>
                </a:solidFill>
                <a:ea typeface="微软雅黑" panose="020B0503020204020204" pitchFamily="34" charset="-122"/>
              </a:rPr>
              <a:t>六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6997912" y="290863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七</a:t>
            </a:r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8028728" y="286371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163A5A"/>
                </a:solidFill>
                <a:ea typeface="微软雅黑" panose="020B0503020204020204" pitchFamily="34" charset="-122"/>
              </a:rPr>
              <a:t>八</a:t>
            </a:r>
          </a:p>
        </p:txBody>
      </p:sp>
      <p:grpSp>
        <p:nvGrpSpPr>
          <p:cNvPr id="99" name="组合 98"/>
          <p:cNvGrpSpPr/>
          <p:nvPr/>
        </p:nvGrpSpPr>
        <p:grpSpPr>
          <a:xfrm rot="10800000">
            <a:off x="1712150" y="2691082"/>
            <a:ext cx="633946" cy="82364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00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01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5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02" name="TextBox 101"/>
          <p:cNvSpPr txBox="1"/>
          <p:nvPr/>
        </p:nvSpPr>
        <p:spPr>
          <a:xfrm>
            <a:off x="1821374" y="283439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二</a:t>
            </a:r>
            <a:endParaRPr lang="zh-CN" altLang="en-US" dirty="0">
              <a:solidFill>
                <a:srgbClr val="163A5A"/>
              </a:solidFill>
              <a:ea typeface="微软雅黑" panose="020B0503020204020204" pitchFamily="34" charset="-122"/>
            </a:endParaRPr>
          </a:p>
        </p:txBody>
      </p:sp>
      <p:sp>
        <p:nvSpPr>
          <p:cNvPr id="104" name="矩形 103"/>
          <p:cNvSpPr/>
          <p:nvPr/>
        </p:nvSpPr>
        <p:spPr>
          <a:xfrm>
            <a:off x="5705439" y="3625855"/>
            <a:ext cx="9083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 smtClean="0">
                <a:ea typeface="微软雅黑" panose="020B0503020204020204" pitchFamily="34" charset="-122"/>
              </a:rPr>
              <a:t>库 存 管 理</a:t>
            </a: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2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2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3000"/>
                            </p:stCondLst>
                            <p:childTnLst>
                              <p:par>
                                <p:cTn id="1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 animBg="1"/>
      <p:bldP spid="94" grpId="0"/>
      <p:bldP spid="24" grpId="0"/>
      <p:bldP spid="12" grpId="0"/>
      <p:bldP spid="66" grpId="0"/>
      <p:bldP spid="67" grpId="0"/>
      <p:bldP spid="68" grpId="0"/>
      <p:bldP spid="69" grpId="0"/>
      <p:bldP spid="70" grpId="0"/>
      <p:bldP spid="71" grpId="0"/>
      <p:bldP spid="73" grpId="0" animBg="1"/>
      <p:bldP spid="74" grpId="0"/>
      <p:bldP spid="75" grpId="0" animBg="1"/>
      <p:bldP spid="81" grpId="0" animBg="1"/>
      <p:bldP spid="82" grpId="0" animBg="1"/>
      <p:bldP spid="92" grpId="0"/>
      <p:bldP spid="93" grpId="0"/>
      <p:bldP spid="95" grpId="0"/>
      <p:bldP spid="96" grpId="0"/>
      <p:bldP spid="97" grpId="0"/>
      <p:bldP spid="98" grpId="0"/>
      <p:bldP spid="102" grpId="0"/>
      <p:bldP spid="10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订单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3" descr="F:\东软\Vue.js\文档\订单详情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257" y="860971"/>
            <a:ext cx="7343776" cy="235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4469443" y="3427406"/>
            <a:ext cx="2672178" cy="952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查看</a:t>
            </a: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信息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 “查看”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按钮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可查看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列表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中指定数据</a:t>
            </a:r>
          </a:p>
        </p:txBody>
      </p:sp>
      <p:sp>
        <p:nvSpPr>
          <p:cNvPr id="9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20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2050" name="Picture 2" descr="J:\查询订单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957" y="791701"/>
            <a:ext cx="7296151" cy="193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I:\01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524" y="3282918"/>
            <a:ext cx="7708901" cy="1390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矩形 9"/>
          <p:cNvSpPr/>
          <p:nvPr/>
        </p:nvSpPr>
        <p:spPr>
          <a:xfrm>
            <a:off x="5486877" y="2354638"/>
            <a:ext cx="296223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查询</a:t>
            </a: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输入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订单标号  或者  买家姓名</a:t>
            </a:r>
            <a:endParaRPr lang="en-US" altLang="zh-CN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点击搜索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于列表中列出指定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数据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8" grpId="0"/>
      <p:bldP spid="8" grpId="1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93"/>
          <p:cNvSpPr txBox="1"/>
          <p:nvPr/>
        </p:nvSpPr>
        <p:spPr>
          <a:xfrm>
            <a:off x="4828355" y="2162071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库存管理</a:t>
            </a:r>
            <a:endParaRPr lang="zh-CN" altLang="en-US" sz="24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980431" y="1940247"/>
            <a:ext cx="1301106" cy="1301106"/>
            <a:chOff x="2683251" y="1980687"/>
            <a:chExt cx="1301106" cy="1301106"/>
          </a:xfrm>
          <a:solidFill>
            <a:schemeClr val="tx2">
              <a:lumMod val="50000"/>
            </a:schemeClr>
          </a:solidFill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8" name="椭圆 87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3078587" y="2153595"/>
              <a:ext cx="527709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6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38" name="直接连接符 37"/>
          <p:cNvCxnSpPr/>
          <p:nvPr/>
        </p:nvCxnSpPr>
        <p:spPr>
          <a:xfrm flipV="1">
            <a:off x="4572000" y="1940247"/>
            <a:ext cx="0" cy="130110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541769" y="2590800"/>
            <a:ext cx="21428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Inventory Management</a:t>
            </a:r>
            <a:endParaRPr lang="zh-CN" altLang="en-US" sz="1600" dirty="0">
              <a:solidFill>
                <a:srgbClr val="163A5A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2891930" y="960709"/>
            <a:ext cx="727041" cy="727041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ea typeface="微软雅黑" panose="020B0503020204020204" pitchFamily="34" charset="-122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2882455" y="1893258"/>
            <a:ext cx="727041" cy="727041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2903361" y="2884930"/>
            <a:ext cx="727041" cy="727041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库存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22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784268" y="2082849"/>
            <a:ext cx="1335946" cy="133594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" name="同心圆 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163A5A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rgbClr val="163A5A"/>
                  </a:solidFill>
                  <a:latin typeface="方正兰亭粗黑简体" panose="02010600030101010101" charset="-122"/>
                  <a:ea typeface="方正兰亭粗黑简体" panose="02010600030101010101" charset="-122"/>
                </a:rPr>
                <a:t>四</a:t>
              </a:r>
              <a:r>
                <a:rPr lang="zh-CN" altLang="en-US" b="1" dirty="0" smtClean="0">
                  <a:solidFill>
                    <a:srgbClr val="163A5A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大功能</a:t>
              </a:r>
              <a:endParaRPr lang="zh-CN" altLang="en-US" b="1" dirty="0">
                <a:solidFill>
                  <a:srgbClr val="163A5A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sp>
        <p:nvSpPr>
          <p:cNvPr id="15" name="左大括号 14"/>
          <p:cNvSpPr/>
          <p:nvPr/>
        </p:nvSpPr>
        <p:spPr>
          <a:xfrm>
            <a:off x="2234975" y="1269466"/>
            <a:ext cx="370707" cy="2934157"/>
          </a:xfrm>
          <a:prstGeom prst="leftBrace">
            <a:avLst/>
          </a:prstGeom>
          <a:ln w="38100">
            <a:solidFill>
              <a:schemeClr val="tx1"/>
            </a:solidFill>
          </a:ln>
          <a:effectLst>
            <a:outerShdw blurRad="139700" dist="63500" dir="8100000" sx="98000" sy="98000" algn="tr" rotWithShape="0">
              <a:prstClr val="black">
                <a:alpha val="5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black"/>
              </a:solidFill>
              <a:ea typeface="微软雅黑" panose="020B0503020204020204" pitchFamily="34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882456" y="3840161"/>
            <a:ext cx="727041" cy="727041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ea typeface="微软雅黑" panose="020B0503020204020204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903361" y="2080984"/>
            <a:ext cx="7041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prstClr val="white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 </a:t>
            </a:r>
            <a:r>
              <a:rPr lang="zh-CN" altLang="en-US" sz="1600" b="1" dirty="0">
                <a:solidFill>
                  <a:prstClr val="white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查询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825004" y="3056183"/>
            <a:ext cx="819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163A5A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  </a:t>
            </a:r>
            <a:r>
              <a:rPr lang="zh-CN" altLang="en-US" sz="1600" b="1" dirty="0" smtClean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添加</a:t>
            </a:r>
            <a:endParaRPr lang="zh-CN" altLang="en-US" sz="16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882456" y="4034346"/>
            <a:ext cx="7459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prstClr val="white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 </a:t>
            </a:r>
            <a:r>
              <a:rPr lang="zh-CN" altLang="en-US" sz="1600" b="1" dirty="0" smtClean="0">
                <a:solidFill>
                  <a:prstClr val="white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编辑</a:t>
            </a:r>
            <a:endParaRPr lang="zh-CN" altLang="en-US" sz="1600" b="1" dirty="0">
              <a:solidFill>
                <a:prstClr val="white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922588" y="1108787"/>
            <a:ext cx="40462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可以查看库存信息，包括库存编号，货物名称，操作时间，操作人</a:t>
            </a:r>
            <a:endParaRPr lang="zh-CN" altLang="en-US" sz="1100" dirty="0">
              <a:solidFill>
                <a:srgbClr val="163A5A"/>
              </a:solidFill>
              <a:ea typeface="微软雅黑" panose="020B0503020204020204" pitchFamily="34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978004" y="2991447"/>
            <a:ext cx="40462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可以添加库存信息（包括</a:t>
            </a:r>
            <a:r>
              <a:rPr lang="zh-CN" altLang="en-US" sz="1100" dirty="0">
                <a:solidFill>
                  <a:srgbClr val="163A5A"/>
                </a:solidFill>
                <a:ea typeface="微软雅黑" panose="020B0503020204020204" pitchFamily="34" charset="-122"/>
              </a:rPr>
              <a:t>库存编号，货物名称，操作时间，操作</a:t>
            </a:r>
            <a:r>
              <a:rPr lang="zh-CN" altLang="en-US" sz="11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人）并存入状态管理的数据中。</a:t>
            </a:r>
            <a:endParaRPr lang="zh-CN" altLang="en-US" sz="1100" dirty="0">
              <a:solidFill>
                <a:srgbClr val="163A5A"/>
              </a:solidFill>
              <a:ea typeface="微软雅黑" panose="020B0503020204020204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912776" y="3946016"/>
            <a:ext cx="40462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可以编辑每一条库存</a:t>
            </a:r>
            <a:r>
              <a:rPr lang="zh-CN" altLang="en-US" sz="1100" dirty="0">
                <a:solidFill>
                  <a:srgbClr val="163A5A"/>
                </a:solidFill>
                <a:ea typeface="微软雅黑" panose="020B0503020204020204" pitchFamily="34" charset="-122"/>
              </a:rPr>
              <a:t>信息（包括库存编号，货物名称，操作时间，操作人</a:t>
            </a:r>
            <a:r>
              <a:rPr lang="zh-CN" altLang="en-US" sz="11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）并把更改后的信息存入状态管理的数据中。</a:t>
            </a:r>
            <a:endParaRPr lang="zh-CN" altLang="en-US" dirty="0">
              <a:solidFill>
                <a:srgbClr val="163A5A"/>
              </a:solidFill>
              <a:ea typeface="微软雅黑" panose="020B0503020204020204" pitchFamily="3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978005" y="2010343"/>
            <a:ext cx="40462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可以根据货物名称进行查询，查询结果会显示在列表中（包括</a:t>
            </a:r>
            <a:r>
              <a:rPr lang="zh-CN" altLang="en-US" sz="1100" dirty="0">
                <a:solidFill>
                  <a:srgbClr val="163A5A"/>
                </a:solidFill>
                <a:ea typeface="微软雅黑" panose="020B0503020204020204" pitchFamily="34" charset="-122"/>
              </a:rPr>
              <a:t>库存编号，货物名称，操作时间，操作</a:t>
            </a:r>
            <a:r>
              <a:rPr lang="zh-CN" altLang="en-US" sz="11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人）</a:t>
            </a:r>
            <a:endParaRPr lang="zh-CN" altLang="en-US" sz="1100" dirty="0">
              <a:solidFill>
                <a:srgbClr val="163A5A"/>
              </a:solidFill>
              <a:ea typeface="微软雅黑" panose="020B0503020204020204" pitchFamily="34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893886" y="1196995"/>
            <a:ext cx="7041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prstClr val="white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 </a:t>
            </a:r>
            <a:r>
              <a:rPr lang="zh-CN" altLang="en-US" sz="1600" b="1" dirty="0" smtClean="0">
                <a:solidFill>
                  <a:prstClr val="white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查看</a:t>
            </a:r>
            <a:endParaRPr lang="zh-CN" altLang="en-US" sz="1600" b="1" dirty="0">
              <a:solidFill>
                <a:prstClr val="white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500"/>
                            </p:stCondLst>
                            <p:childTnLst>
                              <p:par>
                                <p:cTn id="6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7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7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26" grpId="0" bldLvl="0" animBg="1"/>
      <p:bldP spid="23" grpId="0" bldLvl="0" animBg="1"/>
      <p:bldP spid="51" grpId="0" animBg="1"/>
      <p:bldP spid="52" grpId="0"/>
      <p:bldP spid="15" grpId="0" animBg="1"/>
      <p:bldP spid="16" grpId="0" bldLvl="0" animBg="1"/>
      <p:bldP spid="17" grpId="0"/>
      <p:bldP spid="18" grpId="0"/>
      <p:bldP spid="19" grpId="0"/>
      <p:bldP spid="20" grpId="0"/>
      <p:bldP spid="21" grpId="0"/>
      <p:bldP spid="22" grpId="0"/>
      <p:bldP spid="25" grpId="0"/>
      <p:bldP spid="2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6" name="Picture 2" descr="C:\Program Files\feiq\Recv Files\1\查看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" y="671228"/>
            <a:ext cx="8353425" cy="4153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连接符 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查看状态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30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600"/>
                            </p:stCondLst>
                            <p:childTnLst>
                              <p:par>
                                <p:cTn id="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:\东软暑假\库存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662" y="1881429"/>
            <a:ext cx="8506697" cy="1471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直接连接符 5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查询状态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465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895" y="804341"/>
            <a:ext cx="1276350" cy="590550"/>
          </a:xfrm>
          <a:prstGeom prst="rect">
            <a:avLst/>
          </a:prstGeom>
        </p:spPr>
      </p:pic>
      <p:pic>
        <p:nvPicPr>
          <p:cNvPr id="2050" name="Picture 2" descr="C:\Program Files\feiq\Recv Files\1\添加前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0" y="745328"/>
            <a:ext cx="2880784" cy="4332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Program Files\feiq\Recv Files\1\添加时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6341" y="679427"/>
            <a:ext cx="2692926" cy="4352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Program Files\feiq\Recv Files\1\添加后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4" y="2044309"/>
            <a:ext cx="8886825" cy="1210447"/>
          </a:xfrm>
          <a:prstGeom prst="rect">
            <a:avLst/>
          </a:prstGeom>
          <a:noFill/>
          <a:effectLst>
            <a:glow rad="25400">
              <a:schemeClr val="bg1">
                <a:alpha val="40000"/>
              </a:schemeClr>
            </a:glow>
            <a:outerShdw blurRad="50800" dist="508000" dir="5400000" algn="t" rotWithShape="0">
              <a:prstClr val="black">
                <a:alpha val="40000"/>
              </a:prstClr>
            </a:outerShdw>
            <a:softEdge rad="381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972175" y="609600"/>
            <a:ext cx="2200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通过</a:t>
            </a:r>
            <a:r>
              <a:rPr lang="en-US" altLang="zh-CN" sz="1400" dirty="0" err="1" smtClean="0"/>
              <a:t>vuex</a:t>
            </a:r>
            <a:r>
              <a:rPr lang="zh-CN" altLang="en-US" sz="1400" dirty="0" smtClean="0"/>
              <a:t>进行数据更新</a:t>
            </a:r>
            <a:endParaRPr lang="zh-CN" altLang="en-US" sz="1400" dirty="0"/>
          </a:p>
        </p:txBody>
      </p:sp>
      <p:sp>
        <p:nvSpPr>
          <p:cNvPr id="3" name="右箭头 2">
            <a:hlinkClick r:id="rId6" action="ppaction://hlinksldjump"/>
          </p:cNvPr>
          <p:cNvSpPr/>
          <p:nvPr/>
        </p:nvSpPr>
        <p:spPr>
          <a:xfrm>
            <a:off x="7981950" y="763488"/>
            <a:ext cx="190500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添加状态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85" decel="100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385" decel="100000"/>
                                        <p:tgtEl>
                                          <p:spTgt spid="6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25" dur="615" accel="100000" fill="hold">
                                          <p:stCondLst>
                                            <p:cond delay="38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26" dur="385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27" dur="615" accel="100000" fill="hold">
                                          <p:stCondLst>
                                            <p:cond delay="38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28" dur="385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29" dur="615" accel="100000" fill="hold">
                                          <p:stCondLst>
                                            <p:cond delay="38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600"/>
                            </p:stCondLst>
                            <p:childTnLst>
                              <p:par>
                                <p:cTn id="3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2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683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49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49" tmFilter="0, 0; 0.125,0.2665; 0.25,0.4; 0.375,0.465; 0.5,0.5;  0.625,0.535; 0.75,0.6; 0.875,0.7335; 1,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25" tmFilter="0, 0; 0.125,0.2665; 0.25,0.4; 0.375,0.465; 0.5,0.5;  0.625,0.535; 0.75,0.6; 0.875,0.7335; 1,1">
                                          <p:stCondLst>
                                            <p:cond delay="497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2" tmFilter="0, 0; 0.125,0.2665; 0.25,0.4; 0.375,0.465; 0.5,0.5;  0.625,0.535; 0.75,0.6; 0.875,0.7335; 1,1">
                                          <p:stCondLst>
                                            <p:cond delay="621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3" dur="10">
                                          <p:stCondLst>
                                            <p:cond delay="244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4" dur="62" decel="50000">
                                          <p:stCondLst>
                                            <p:cond delay="254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10">
                                          <p:stCondLst>
                                            <p:cond delay="492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6" dur="62" decel="50000">
                                          <p:stCondLst>
                                            <p:cond delay="502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10">
                                          <p:stCondLst>
                                            <p:cond delay="616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8" dur="62" decel="50000">
                                          <p:stCondLst>
                                            <p:cond delay="626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0">
                                          <p:stCondLst>
                                            <p:cond delay="678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0" dur="62" decel="50000">
                                          <p:stCondLst>
                                            <p:cond delay="688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 animBg="1"/>
      <p:bldP spid="1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416" y="1163598"/>
            <a:ext cx="3810000" cy="2857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165416" y="365176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数据源</a:t>
            </a:r>
            <a:endParaRPr lang="zh-CN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06008" y="4347091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用户在视图层进行修改，导致状态变化</a:t>
            </a:r>
            <a:endParaRPr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91758" y="41910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响应状态变化</a:t>
            </a:r>
            <a:endParaRPr lang="zh-CN" altLang="en-US" dirty="0"/>
          </a:p>
        </p:txBody>
      </p:sp>
      <p:cxnSp>
        <p:nvCxnSpPr>
          <p:cNvPr id="11" name="直接箭头连接符 10"/>
          <p:cNvCxnSpPr/>
          <p:nvPr/>
        </p:nvCxnSpPr>
        <p:spPr>
          <a:xfrm>
            <a:off x="1714500" y="857250"/>
            <a:ext cx="346918" cy="34691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 flipH="1" flipV="1">
            <a:off x="1181100" y="3733800"/>
            <a:ext cx="247650" cy="61329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 flipH="1" flipV="1">
            <a:off x="3856926" y="3343276"/>
            <a:ext cx="391224" cy="39052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vuex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6761" y="685800"/>
            <a:ext cx="5251636" cy="4127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3751771" y="234434"/>
            <a:ext cx="5058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通过</a:t>
            </a:r>
            <a:r>
              <a:rPr lang="en-US" altLang="zh-CN" dirty="0" smtClean="0"/>
              <a:t>Commit</a:t>
            </a:r>
            <a:r>
              <a:rPr lang="zh-CN" altLang="en-US" dirty="0" smtClean="0"/>
              <a:t>方法把状态传给</a:t>
            </a:r>
            <a:r>
              <a:rPr lang="en-US" altLang="zh-CN" dirty="0" smtClean="0"/>
              <a:t>Mutations</a:t>
            </a:r>
            <a:r>
              <a:rPr lang="zh-CN" altLang="en-US" dirty="0" smtClean="0"/>
              <a:t>，然后</a:t>
            </a:r>
            <a:r>
              <a:rPr lang="en-US" altLang="zh-CN" dirty="0" smtClean="0"/>
              <a:t>Mutations</a:t>
            </a:r>
            <a:r>
              <a:rPr lang="zh-CN" altLang="en-US" dirty="0" smtClean="0"/>
              <a:t>改变</a:t>
            </a:r>
            <a:r>
              <a:rPr lang="en-US" altLang="zh-CN" dirty="0" smtClean="0"/>
              <a:t>State</a:t>
            </a:r>
            <a:endParaRPr lang="zh-CN" altLang="en-US" dirty="0"/>
          </a:p>
        </p:txBody>
      </p:sp>
      <p:cxnSp>
        <p:nvCxnSpPr>
          <p:cNvPr id="19" name="直接箭头连接符 18"/>
          <p:cNvCxnSpPr/>
          <p:nvPr/>
        </p:nvCxnSpPr>
        <p:spPr>
          <a:xfrm flipV="1">
            <a:off x="4895850" y="788432"/>
            <a:ext cx="800100" cy="125944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Program Files\feiq\Recv Files\1\编辑前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5425" y="713215"/>
            <a:ext cx="2947180" cy="4327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144" y="1110562"/>
            <a:ext cx="809625" cy="371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 descr="C:\Program Files\feiq\Recv Files\1\编辑时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2589" y="707065"/>
            <a:ext cx="3084483" cy="4307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C:\Program Files\feiq\Recv Files\1\编辑后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" y="2207641"/>
            <a:ext cx="8896350" cy="797497"/>
          </a:xfrm>
          <a:prstGeom prst="rect">
            <a:avLst/>
          </a:prstGeom>
          <a:noFill/>
          <a:effectLst>
            <a:glow rad="127000">
              <a:schemeClr val="bg1">
                <a:alpha val="91000"/>
              </a:schemeClr>
            </a:glow>
            <a:outerShdw blurRad="50800" dist="457200" dir="2700000" algn="tl" rotWithShape="0">
              <a:prstClr val="black">
                <a:alpha val="40000"/>
              </a:prstClr>
            </a:outerShd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直接连接符 7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编辑状态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100"/>
                            </p:stCondLst>
                            <p:childTnLst>
                              <p:par>
                                <p:cTn id="22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500" fill="hold"/>
                                        <p:tgtEl>
                                          <p:spTgt spid="307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6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2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683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49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49" tmFilter="0, 0; 0.125,0.2665; 0.25,0.4; 0.375,0.465; 0.5,0.5;  0.625,0.535; 0.75,0.6; 0.875,0.7335; 1,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24" tmFilter="0, 0; 0.125,0.2665; 0.25,0.4; 0.375,0.465; 0.5,0.5;  0.625,0.535; 0.75,0.6; 0.875,0.7335; 1,1">
                                          <p:stCondLst>
                                            <p:cond delay="496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2" tmFilter="0, 0; 0.125,0.2665; 0.25,0.4; 0.375,0.465; 0.5,0.5;  0.625,0.535; 0.75,0.6; 0.875,0.7335; 1,1">
                                          <p:stCondLst>
                                            <p:cond delay="621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8" dur="10">
                                          <p:stCondLst>
                                            <p:cond delay="244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9" dur="62" decel="50000">
                                          <p:stCondLst>
                                            <p:cond delay="253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10">
                                          <p:stCondLst>
                                            <p:cond delay="492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1" dur="62" decel="50000">
                                          <p:stCondLst>
                                            <p:cond delay="502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10">
                                          <p:stCondLst>
                                            <p:cond delay="616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3" dur="62" decel="50000">
                                          <p:stCondLst>
                                            <p:cond delay="626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10">
                                          <p:stCondLst>
                                            <p:cond delay="678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5" dur="62" decel="50000">
                                          <p:stCondLst>
                                            <p:cond delay="688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93"/>
          <p:cNvSpPr txBox="1"/>
          <p:nvPr/>
        </p:nvSpPr>
        <p:spPr>
          <a:xfrm>
            <a:off x="4828355" y="2162071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成本管理</a:t>
            </a:r>
            <a:endParaRPr lang="zh-CN" altLang="en-US" sz="24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4757598" y="2623736"/>
            <a:ext cx="17111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163A5A"/>
                </a:solidFill>
                <a:ea typeface="微软雅黑" panose="020B0503020204020204" pitchFamily="34" charset="-122"/>
              </a:rPr>
              <a:t>Cost Management</a:t>
            </a:r>
            <a:endParaRPr lang="en-US" altLang="zh-CN" sz="1600" dirty="0"/>
          </a:p>
        </p:txBody>
      </p:sp>
      <p:grpSp>
        <p:nvGrpSpPr>
          <p:cNvPr id="6" name="组合 5"/>
          <p:cNvGrpSpPr/>
          <p:nvPr/>
        </p:nvGrpSpPr>
        <p:grpSpPr>
          <a:xfrm>
            <a:off x="2980431" y="1940247"/>
            <a:ext cx="1301106" cy="1301106"/>
            <a:chOff x="2683251" y="1980687"/>
            <a:chExt cx="1301106" cy="1301106"/>
          </a:xfrm>
          <a:solidFill>
            <a:schemeClr val="tx2">
              <a:lumMod val="50000"/>
            </a:schemeClr>
          </a:solidFill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8" name="椭圆 87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3078827" y="2153595"/>
              <a:ext cx="527709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7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38" name="直接连接符 37"/>
          <p:cNvCxnSpPr/>
          <p:nvPr/>
        </p:nvCxnSpPr>
        <p:spPr>
          <a:xfrm flipV="1">
            <a:off x="4572000" y="1940247"/>
            <a:ext cx="0" cy="130110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11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J:\成本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738" y="670406"/>
            <a:ext cx="7276523" cy="4355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成本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29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404635" y="3752964"/>
            <a:ext cx="2672178" cy="7371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查看</a:t>
            </a: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信息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点击收缩按钮列出相应表单</a:t>
            </a:r>
            <a:endParaRPr lang="zh-CN" altLang="en-US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93"/>
          <p:cNvSpPr txBox="1"/>
          <p:nvPr/>
        </p:nvSpPr>
        <p:spPr>
          <a:xfrm>
            <a:off x="4828355" y="2162071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项目简介</a:t>
            </a:r>
            <a:endParaRPr lang="zh-CN" altLang="en-US" sz="24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5007250" y="2590800"/>
            <a:ext cx="12118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163A5A"/>
                </a:solidFill>
                <a:ea typeface="微软雅黑" panose="020B0503020204020204" pitchFamily="34" charset="-122"/>
              </a:rPr>
              <a:t>Project brief</a:t>
            </a:r>
            <a:endParaRPr lang="zh-CN" altLang="en-US" sz="1600" dirty="0">
              <a:solidFill>
                <a:srgbClr val="163A5A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980431" y="1940247"/>
            <a:ext cx="1301106" cy="1301106"/>
            <a:chOff x="2683251" y="1980687"/>
            <a:chExt cx="1301106" cy="1301106"/>
          </a:xfrm>
          <a:solidFill>
            <a:schemeClr val="tx2">
              <a:lumMod val="50000"/>
            </a:schemeClr>
          </a:solidFill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8" name="椭圆 87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1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38" name="直接连接符 37"/>
          <p:cNvCxnSpPr/>
          <p:nvPr/>
        </p:nvCxnSpPr>
        <p:spPr>
          <a:xfrm flipV="1">
            <a:off x="4572000" y="1940247"/>
            <a:ext cx="0" cy="130110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11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成本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880" y="693387"/>
            <a:ext cx="7657411" cy="43253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359" y="1071252"/>
            <a:ext cx="8735282" cy="3569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30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2050" name="Picture 2" descr="J:\东软\Vue.js\文档\捕获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149" y="989171"/>
            <a:ext cx="7759701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J:\东软\Vue.js\文档\7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025" y="1601946"/>
            <a:ext cx="772795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8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6" presetClass="exit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2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5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1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39" dur="75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1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8)">
                                      <p:cBhvr>
                                        <p:cTn id="43" dur="75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成本</a:t>
            </a:r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31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3074" name="Picture 2" descr="J:\东软\Vue.js\文档\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675" y="1605180"/>
            <a:ext cx="6819901" cy="565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3200405" y="812636"/>
            <a:ext cx="5428338" cy="7371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编辑</a:t>
            </a: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信息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点击编辑出现相应输入框，修改信息后点击完成按钮成功编辑</a:t>
            </a:r>
            <a:endParaRPr lang="zh-CN" altLang="en-US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00775" y="3936344"/>
            <a:ext cx="3962400" cy="952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新增</a:t>
            </a: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信息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点击“新增其他”出现弹出框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编辑点击确定成功新增</a:t>
            </a:r>
            <a:endParaRPr lang="zh-CN" altLang="en-US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pic>
        <p:nvPicPr>
          <p:cNvPr id="2050" name="Picture 2" descr="J:\成本增加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499" y="820584"/>
            <a:ext cx="8491001" cy="2699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矩形 11"/>
          <p:cNvSpPr/>
          <p:nvPr/>
        </p:nvSpPr>
        <p:spPr>
          <a:xfrm>
            <a:off x="4033817" y="3659030"/>
            <a:ext cx="3761513" cy="7371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校验</a:t>
            </a: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信息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输入错误时  弹出“新增失败”</a:t>
            </a:r>
            <a:endParaRPr lang="zh-CN" altLang="en-US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pic>
        <p:nvPicPr>
          <p:cNvPr id="2051" name="Picture 3" descr="J:\成本增加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299" y="855880"/>
            <a:ext cx="7645400" cy="262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8" grpId="0"/>
      <p:bldP spid="10" grpId="0"/>
      <p:bldP spid="1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93"/>
          <p:cNvSpPr txBox="1"/>
          <p:nvPr/>
        </p:nvSpPr>
        <p:spPr>
          <a:xfrm>
            <a:off x="4828355" y="2162071"/>
            <a:ext cx="193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附加   总结</a:t>
            </a:r>
            <a:endParaRPr lang="zh-CN" altLang="en-US" sz="24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4757598" y="2599266"/>
            <a:ext cx="20660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163A5A"/>
                </a:solidFill>
                <a:ea typeface="微软雅黑" panose="020B0503020204020204" pitchFamily="34" charset="-122"/>
              </a:rPr>
              <a:t>Additional &amp; </a:t>
            </a:r>
            <a:r>
              <a:rPr lang="en-US" altLang="zh-CN" sz="16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Summary</a:t>
            </a:r>
            <a:endParaRPr lang="en-US" altLang="zh-CN" sz="1600" dirty="0"/>
          </a:p>
        </p:txBody>
      </p:sp>
      <p:grpSp>
        <p:nvGrpSpPr>
          <p:cNvPr id="6" name="组合 5"/>
          <p:cNvGrpSpPr/>
          <p:nvPr/>
        </p:nvGrpSpPr>
        <p:grpSpPr>
          <a:xfrm>
            <a:off x="2980431" y="1940247"/>
            <a:ext cx="1301106" cy="1301106"/>
            <a:chOff x="2683251" y="1980687"/>
            <a:chExt cx="1301106" cy="1301106"/>
          </a:xfrm>
          <a:solidFill>
            <a:schemeClr val="tx2">
              <a:lumMod val="50000"/>
            </a:schemeClr>
          </a:solidFill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8" name="椭圆 87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3069949" y="2147263"/>
              <a:ext cx="527709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8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38" name="直接连接符 37"/>
          <p:cNvCxnSpPr/>
          <p:nvPr/>
        </p:nvCxnSpPr>
        <p:spPr>
          <a:xfrm flipV="1">
            <a:off x="4572000" y="1940247"/>
            <a:ext cx="0" cy="130110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609697" y="2221056"/>
            <a:ext cx="319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&amp;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116" grpId="0"/>
      <p:bldP spid="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\AppData\Roaming\feiq\RichOle\3894663637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363" y="746398"/>
            <a:ext cx="7667274" cy="4145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908957" y="20633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首页</a:t>
            </a:r>
          </a:p>
        </p:txBody>
      </p:sp>
      <p:sp>
        <p:nvSpPr>
          <p:cNvPr id="13" name="矩形 12"/>
          <p:cNvSpPr/>
          <p:nvPr/>
        </p:nvSpPr>
        <p:spPr>
          <a:xfrm>
            <a:off x="1100166" y="1357781"/>
            <a:ext cx="183834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chemeClr val="bg1">
                    <a:lumMod val="75000"/>
                  </a:schemeClr>
                </a:solidFill>
                <a:ea typeface="微软雅黑" panose="020B0503020204020204" pitchFamily="34" charset="-122"/>
                <a:cs typeface="+mn-ea"/>
              </a:rPr>
              <a:t>当密码未输入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chemeClr val="bg1">
                    <a:lumMod val="75000"/>
                  </a:schemeClr>
                </a:solidFill>
                <a:ea typeface="微软雅黑" panose="020B0503020204020204" pitchFamily="34" charset="-122"/>
                <a:cs typeface="+mn-ea"/>
              </a:rPr>
              <a:t>或者</a:t>
            </a: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chemeClr val="bg1">
                    <a:lumMod val="75000"/>
                  </a:schemeClr>
                </a:solidFill>
                <a:ea typeface="微软雅黑" panose="020B0503020204020204" pitchFamily="34" charset="-122"/>
                <a:cs typeface="+mn-ea"/>
              </a:rPr>
              <a:t>输入出错时</a:t>
            </a:r>
          </a:p>
          <a:p>
            <a:pPr marL="285750" indent="-285750">
              <a:buFont typeface="Wingdings" panose="05000000000000000000" charset="0"/>
              <a:buChar char="Ø"/>
              <a:defRPr/>
            </a:pPr>
            <a:endParaRPr lang="zh-CN" altLang="en-US" sz="1400" noProof="1">
              <a:solidFill>
                <a:schemeClr val="bg1">
                  <a:lumMod val="75000"/>
                </a:schemeClr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9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33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9" y="875098"/>
            <a:ext cx="4125989" cy="3867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7" grpId="0"/>
      <p:bldP spid="1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179" y="812212"/>
            <a:ext cx="8283637" cy="3791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系统说明</a:t>
            </a:r>
          </a:p>
        </p:txBody>
      </p:sp>
      <p:sp>
        <p:nvSpPr>
          <p:cNvPr id="10" name="矩形 9"/>
          <p:cNvSpPr/>
          <p:nvPr/>
        </p:nvSpPr>
        <p:spPr>
          <a:xfrm>
            <a:off x="5868143" y="3656138"/>
            <a:ext cx="26666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成功登陆后跳转到系统说明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侧边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导航栏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进入相应功能界面</a:t>
            </a:r>
            <a:endParaRPr lang="zh-CN" altLang="en-US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34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9" grpId="0"/>
      <p:bldP spid="10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J:\个人信息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028" y="681065"/>
            <a:ext cx="7561943" cy="4210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个人信息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6155676" y="2487385"/>
            <a:ext cx="2144502" cy="1383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修改个人信息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点击“编辑”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 跳转到 编辑框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修改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后点“提交”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即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可成功修改</a:t>
            </a:r>
            <a:endParaRPr lang="zh-CN" altLang="en-US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68" y="707796"/>
            <a:ext cx="4405886" cy="41571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35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095845" y="1594656"/>
            <a:ext cx="2144502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跳转</a:t>
            </a: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点击“首页”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 跳转到个人信息页面</a:t>
            </a:r>
            <a:endParaRPr lang="zh-CN" altLang="en-US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10" grpId="0"/>
      <p:bldP spid="11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接连接符 1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08957" y="20633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换肤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36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2050" name="Picture 2" descr="C:\Users\admin\AppData\Roaming\feiq\RichOle\2741304214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3873" y="1714084"/>
            <a:ext cx="1419225" cy="162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矩形 11"/>
          <p:cNvSpPr/>
          <p:nvPr/>
        </p:nvSpPr>
        <p:spPr>
          <a:xfrm>
            <a:off x="3929883" y="1150250"/>
            <a:ext cx="2144502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退出登录</a:t>
            </a: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点击“退出登录”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 跳转回登录界面</a:t>
            </a:r>
            <a:endParaRPr lang="zh-CN" altLang="en-US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638875" y="2542641"/>
            <a:ext cx="2144502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切换主题</a:t>
            </a: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点击“切换主题”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 跳转</a:t>
            </a:r>
            <a:endParaRPr lang="zh-CN" altLang="en-US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  <p:bldP spid="12" grpId="0"/>
      <p:bldP spid="19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150" y="1562100"/>
            <a:ext cx="6743700" cy="20193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149" y="871978"/>
            <a:ext cx="7281333" cy="317048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83" y="1123163"/>
            <a:ext cx="7281333" cy="3171151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815" y="1375848"/>
            <a:ext cx="7281333" cy="3174970"/>
          </a:xfrm>
          <a:prstGeom prst="rect">
            <a:avLst/>
          </a:prstGeom>
        </p:spPr>
      </p:pic>
      <p:cxnSp>
        <p:nvCxnSpPr>
          <p:cNvPr id="14" name="直接连接符 1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08957" y="20633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换肤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37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4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5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总结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38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683528" y="893991"/>
            <a:ext cx="2672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组长</a:t>
            </a:r>
            <a:r>
              <a:rPr lang="en-US" altLang="zh-CN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-</a:t>
            </a: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李安妮</a:t>
            </a:r>
            <a:endParaRPr lang="en-US" altLang="zh-CN" sz="2000" b="1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08957" y="1461114"/>
            <a:ext cx="73112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16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         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刚刚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完成了项目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我有很多感触。首先，在开始项目之前我刚完成了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element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以及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vue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框架的初步学习（包括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vue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-resource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，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vue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-router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，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vue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-cli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脚手架等）。因为刚学不久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用起来不怎么顺手，有点手忙脚乱的感觉，但是通过实践之后，我已经慢慢了解了整个过程。学会了在做项目的时候，要自行摸索，才记忆深刻。</a:t>
            </a:r>
            <a:endParaRPr lang="en-US" altLang="zh-CN" sz="1600" dirty="0" smtClean="0">
              <a:solidFill>
                <a:schemeClr val="tx1">
                  <a:lumMod val="50000"/>
                  <a:lumOff val="50000"/>
                </a:schemeClr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9" grpId="0"/>
      <p:bldP spid="10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总结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39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683528" y="893991"/>
            <a:ext cx="2672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组员</a:t>
            </a:r>
            <a:r>
              <a:rPr lang="en-US" altLang="zh-CN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-</a:t>
            </a: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彭子圆</a:t>
            </a:r>
            <a:endParaRPr lang="en-US" altLang="zh-CN" sz="2000" b="1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08957" y="1461114"/>
            <a:ext cx="73112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16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        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1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、在本次实训之前，对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vue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es6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只有初步了解，经过实训之后，对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vue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的使用更加熟悉。</a:t>
            </a:r>
          </a:p>
          <a:p>
            <a:pPr algn="just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  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2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、不仅认识到团队合作的重要性，还培养了我们独立思考的能力，学会自己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寻求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解决办法，不断提升自身能力，自己动手，丰衣足食</a:t>
            </a:r>
          </a:p>
          <a:p>
            <a:pPr algn="just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  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3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、细心细心再细心！</a:t>
            </a:r>
            <a:endParaRPr lang="en-US" altLang="zh-CN" sz="1600" dirty="0" smtClean="0">
              <a:solidFill>
                <a:schemeClr val="tx1">
                  <a:lumMod val="50000"/>
                  <a:lumOff val="50000"/>
                </a:schemeClr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椭圆 30"/>
          <p:cNvSpPr/>
          <p:nvPr/>
        </p:nvSpPr>
        <p:spPr>
          <a:xfrm>
            <a:off x="4575050" y="3747640"/>
            <a:ext cx="500908" cy="500908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5717380" y="3971951"/>
            <a:ext cx="274777" cy="274777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2552263" y="3972310"/>
            <a:ext cx="274777" cy="274777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2255929" y="4090649"/>
            <a:ext cx="137389" cy="137389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6175518" y="3976970"/>
            <a:ext cx="274777" cy="274777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3062244" y="3969465"/>
            <a:ext cx="137389" cy="137389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6553278" y="4100872"/>
            <a:ext cx="137389" cy="137389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3850333" y="4004076"/>
            <a:ext cx="250454" cy="250454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6726981" y="3970669"/>
            <a:ext cx="274777" cy="274777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4151556" y="3978724"/>
            <a:ext cx="274777" cy="274777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7359742" y="4027860"/>
            <a:ext cx="137389" cy="137389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5900741" y="3788166"/>
            <a:ext cx="274777" cy="274777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2070359" y="4101156"/>
            <a:ext cx="137389" cy="137389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4506355" y="3824263"/>
            <a:ext cx="137389" cy="137389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3206031" y="3916110"/>
            <a:ext cx="322151" cy="322151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5075958" y="3968847"/>
            <a:ext cx="274777" cy="274777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1206867" y="3972180"/>
            <a:ext cx="274777" cy="274777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921657" y="4103412"/>
            <a:ext cx="137389" cy="137389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2772349" y="3788909"/>
            <a:ext cx="274777" cy="274777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1690644" y="4025243"/>
            <a:ext cx="137389" cy="137389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6193490" y="3831458"/>
            <a:ext cx="137389" cy="137389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7730460" y="3962886"/>
            <a:ext cx="274777" cy="274777"/>
          </a:xfrm>
          <a:prstGeom prst="ellipse">
            <a:avLst/>
          </a:prstGeom>
          <a:solidFill>
            <a:srgbClr val="163A5A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1264428" y="1152525"/>
            <a:ext cx="6847285" cy="2795588"/>
            <a:chOff x="1264428" y="1152525"/>
            <a:chExt cx="6847285" cy="2795588"/>
          </a:xfrm>
        </p:grpSpPr>
        <p:sp>
          <p:nvSpPr>
            <p:cNvPr id="8" name="圆角矩形 7"/>
            <p:cNvSpPr/>
            <p:nvPr/>
          </p:nvSpPr>
          <p:spPr bwMode="auto">
            <a:xfrm>
              <a:off x="1264428" y="1152525"/>
              <a:ext cx="6847285" cy="2795588"/>
            </a:xfrm>
            <a:prstGeom prst="roundRect">
              <a:avLst>
                <a:gd name="adj" fmla="val 996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E0E0E0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9" name="圆角矩形 8"/>
            <p:cNvSpPr/>
            <p:nvPr/>
          </p:nvSpPr>
          <p:spPr bwMode="auto">
            <a:xfrm>
              <a:off x="1473978" y="1362076"/>
              <a:ext cx="6428185" cy="2306241"/>
            </a:xfrm>
            <a:prstGeom prst="roundRect">
              <a:avLst>
                <a:gd name="adj" fmla="val 11474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DDDEDD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10" name="TextBox 28"/>
          <p:cNvSpPr txBox="1"/>
          <p:nvPr/>
        </p:nvSpPr>
        <p:spPr bwMode="auto">
          <a:xfrm>
            <a:off x="1556639" y="2275797"/>
            <a:ext cx="1677591" cy="955646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600" b="1" kern="0" dirty="0" smtClean="0">
                <a:ln w="18415" cmpd="sng">
                  <a:noFill/>
                  <a:prstDash val="solid"/>
                </a:ln>
                <a:solidFill>
                  <a:srgbClr val="163A5A"/>
                </a:solidFill>
                <a:latin typeface="方正大黑简体" panose="02010601030101010101" pitchFamily="2" charset="-122"/>
                <a:ea typeface="方正大黑简体" panose="02010601030101010101" pitchFamily="2" charset="-122"/>
              </a:rPr>
              <a:t>项目</a:t>
            </a:r>
            <a:endParaRPr lang="en-US" altLang="zh-CN" sz="3600" b="1" kern="0" dirty="0" smtClean="0">
              <a:ln w="18415" cmpd="sng">
                <a:noFill/>
                <a:prstDash val="solid"/>
              </a:ln>
              <a:solidFill>
                <a:srgbClr val="163A5A"/>
              </a:solidFill>
              <a:latin typeface="方正大黑简体" panose="02010601030101010101" pitchFamily="2" charset="-122"/>
              <a:ea typeface="方正大黑简体" panose="02010601030101010101" pitchFamily="2" charset="-122"/>
            </a:endParaRPr>
          </a:p>
          <a:p>
            <a:pPr algn="ctr"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600" b="1" kern="0" dirty="0" smtClean="0">
                <a:ln w="18415" cmpd="sng">
                  <a:noFill/>
                  <a:prstDash val="solid"/>
                </a:ln>
                <a:solidFill>
                  <a:srgbClr val="163A5A"/>
                </a:solidFill>
                <a:latin typeface="方正大黑简体" panose="02010601030101010101" pitchFamily="2" charset="-122"/>
                <a:ea typeface="方正大黑简体" panose="02010601030101010101" pitchFamily="2" charset="-122"/>
              </a:rPr>
              <a:t>简介</a:t>
            </a:r>
            <a:endParaRPr lang="zh-CN" altLang="en-US" sz="3600" b="1" kern="0" dirty="0">
              <a:ln w="18415" cmpd="sng">
                <a:noFill/>
                <a:prstDash val="solid"/>
              </a:ln>
              <a:solidFill>
                <a:srgbClr val="163A5A"/>
              </a:solidFill>
              <a:latin typeface="方正大黑简体" panose="02010601030101010101" pitchFamily="2" charset="-122"/>
              <a:ea typeface="方正大黑简体" panose="02010601030101010101" pitchFamily="2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椭圆 12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项目</a:t>
            </a:r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简介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362589" y="1857821"/>
            <a:ext cx="40462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本项目为餐饮后台管理系统</a:t>
            </a:r>
            <a:r>
              <a:rPr lang="en-US" altLang="zh-C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PC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，随信息技术的发展，当代的餐饮业也需要一个后台管理系统对相关人事，会员，原料等进行协助管理，本系统旨在帮助用户分类管理营业所需的各个事项，让用户能够简单方便的管理业务。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本系统模块包括：用户登录，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人事管理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，会员管理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，商品管理，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订单管理，库存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，成本管理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突出技术有：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vueJs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框架；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Router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页面跳转；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Vuex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数据共享 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325205" y="981075"/>
            <a:ext cx="1565482" cy="209550"/>
          </a:xfrm>
          <a:custGeom>
            <a:avLst/>
            <a:gdLst>
              <a:gd name="connsiteX0" fmla="*/ 0 w 1565482"/>
              <a:gd name="connsiteY0" fmla="*/ 0 h 247650"/>
              <a:gd name="connsiteX1" fmla="*/ 1565482 w 1565482"/>
              <a:gd name="connsiteY1" fmla="*/ 0 h 247650"/>
              <a:gd name="connsiteX2" fmla="*/ 1565482 w 1565482"/>
              <a:gd name="connsiteY2" fmla="*/ 247650 h 247650"/>
              <a:gd name="connsiteX3" fmla="*/ 0 w 1565482"/>
              <a:gd name="connsiteY3" fmla="*/ 247650 h 247650"/>
              <a:gd name="connsiteX4" fmla="*/ 0 w 1565482"/>
              <a:gd name="connsiteY4" fmla="*/ 0 h 247650"/>
              <a:gd name="connsiteX0-1" fmla="*/ 0 w 1565482"/>
              <a:gd name="connsiteY0-2" fmla="*/ 0 h 247650"/>
              <a:gd name="connsiteX1-3" fmla="*/ 1298782 w 1565482"/>
              <a:gd name="connsiteY1-4" fmla="*/ 0 h 247650"/>
              <a:gd name="connsiteX2-5" fmla="*/ 1565482 w 1565482"/>
              <a:gd name="connsiteY2-6" fmla="*/ 247650 h 247650"/>
              <a:gd name="connsiteX3-7" fmla="*/ 0 w 1565482"/>
              <a:gd name="connsiteY3-8" fmla="*/ 247650 h 247650"/>
              <a:gd name="connsiteX4-9" fmla="*/ 0 w 1565482"/>
              <a:gd name="connsiteY4-10" fmla="*/ 0 h 2476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565482" h="247650">
                <a:moveTo>
                  <a:pt x="0" y="0"/>
                </a:moveTo>
                <a:lnTo>
                  <a:pt x="1298782" y="0"/>
                </a:lnTo>
                <a:lnTo>
                  <a:pt x="1565482" y="247650"/>
                </a:lnTo>
                <a:lnTo>
                  <a:pt x="0" y="24765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248617" y="990600"/>
            <a:ext cx="1370758" cy="1028700"/>
          </a:xfrm>
          <a:custGeom>
            <a:avLst/>
            <a:gdLst>
              <a:gd name="connsiteX0" fmla="*/ 0 w 1323133"/>
              <a:gd name="connsiteY0" fmla="*/ 0 h 1198669"/>
              <a:gd name="connsiteX1" fmla="*/ 1323133 w 1323133"/>
              <a:gd name="connsiteY1" fmla="*/ 0 h 1198669"/>
              <a:gd name="connsiteX2" fmla="*/ 1323133 w 1323133"/>
              <a:gd name="connsiteY2" fmla="*/ 1198669 h 1198669"/>
              <a:gd name="connsiteX3" fmla="*/ 0 w 1323133"/>
              <a:gd name="connsiteY3" fmla="*/ 1198669 h 1198669"/>
              <a:gd name="connsiteX4" fmla="*/ 0 w 1323133"/>
              <a:gd name="connsiteY4" fmla="*/ 0 h 1198669"/>
              <a:gd name="connsiteX0-1" fmla="*/ 0 w 1323133"/>
              <a:gd name="connsiteY0-2" fmla="*/ 0 h 1198669"/>
              <a:gd name="connsiteX1-3" fmla="*/ 1323133 w 1323133"/>
              <a:gd name="connsiteY1-4" fmla="*/ 0 h 1198669"/>
              <a:gd name="connsiteX2-5" fmla="*/ 1085008 w 1323133"/>
              <a:gd name="connsiteY2-6" fmla="*/ 817669 h 1198669"/>
              <a:gd name="connsiteX3-7" fmla="*/ 0 w 1323133"/>
              <a:gd name="connsiteY3-8" fmla="*/ 1198669 h 1198669"/>
              <a:gd name="connsiteX4-9" fmla="*/ 0 w 1323133"/>
              <a:gd name="connsiteY4-10" fmla="*/ 0 h 1198669"/>
              <a:gd name="connsiteX0-11" fmla="*/ 47625 w 1370758"/>
              <a:gd name="connsiteY0-12" fmla="*/ 0 h 827194"/>
              <a:gd name="connsiteX1-13" fmla="*/ 1370758 w 1370758"/>
              <a:gd name="connsiteY1-14" fmla="*/ 0 h 827194"/>
              <a:gd name="connsiteX2-15" fmla="*/ 1132633 w 1370758"/>
              <a:gd name="connsiteY2-16" fmla="*/ 817669 h 827194"/>
              <a:gd name="connsiteX3-17" fmla="*/ 0 w 1370758"/>
              <a:gd name="connsiteY3-18" fmla="*/ 827194 h 827194"/>
              <a:gd name="connsiteX4-19" fmla="*/ 47625 w 1370758"/>
              <a:gd name="connsiteY4-20" fmla="*/ 0 h 827194"/>
              <a:gd name="connsiteX0-21" fmla="*/ 47625 w 1370758"/>
              <a:gd name="connsiteY0-22" fmla="*/ 0 h 836719"/>
              <a:gd name="connsiteX1-23" fmla="*/ 1370758 w 1370758"/>
              <a:gd name="connsiteY1-24" fmla="*/ 0 h 836719"/>
              <a:gd name="connsiteX2-25" fmla="*/ 875458 w 1370758"/>
              <a:gd name="connsiteY2-26" fmla="*/ 836719 h 836719"/>
              <a:gd name="connsiteX3-27" fmla="*/ 0 w 1370758"/>
              <a:gd name="connsiteY3-28" fmla="*/ 827194 h 836719"/>
              <a:gd name="connsiteX4-29" fmla="*/ 47625 w 1370758"/>
              <a:gd name="connsiteY4-30" fmla="*/ 0 h 83671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370758" h="836719">
                <a:moveTo>
                  <a:pt x="47625" y="0"/>
                </a:moveTo>
                <a:lnTo>
                  <a:pt x="1370758" y="0"/>
                </a:lnTo>
                <a:lnTo>
                  <a:pt x="875458" y="836719"/>
                </a:lnTo>
                <a:lnTo>
                  <a:pt x="0" y="827194"/>
                </a:lnTo>
                <a:lnTo>
                  <a:pt x="47625" y="0"/>
                </a:lnTo>
                <a:close/>
              </a:path>
            </a:pathLst>
          </a:custGeom>
          <a:solidFill>
            <a:srgbClr val="163A5A"/>
          </a:solidFill>
          <a:ln>
            <a:noFill/>
          </a:ln>
          <a:effectLst>
            <a:outerShdw blurRad="63500" dist="63500" sx="102000" sy="102000" algn="ctr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4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10" grpId="0"/>
      <p:bldP spid="13" grpId="0" animBg="1"/>
      <p:bldP spid="14" grpId="0"/>
      <p:bldP spid="17" grpId="0"/>
      <p:bldP spid="2" grpId="0" animBg="1"/>
      <p:bldP spid="3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总结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683528" y="893991"/>
            <a:ext cx="2672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组员</a:t>
            </a:r>
            <a:r>
              <a:rPr lang="en-US" altLang="zh-CN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-</a:t>
            </a: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陈思渌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40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16371" y="1461114"/>
            <a:ext cx="731125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16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         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在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开始项目之前我刚完成了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element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以及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vue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框架的初步学习（包括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vue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-resource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，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vue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-router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，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vue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-cli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脚手架等）。出于使每个人都可以在各方面都练到手的初心，我们小组讨论一致认为要把重心放在练习新教的知识上，但之前的知识也需要得到练习，因此在参考老师案例以及比较讨论后我们决定做餐饮后台管理系统，分工很明确，一人一个模块，每个人都能练习到布局和新知识。在对待各自模块方面，虽说大部功能是一致的，但是我们每个人都有自己编写代码的方式和想法，所以实现功能的方式也是不一的，在项目过程中，我深刻感受到了团队这两个字，我们在遇到问题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时</a:t>
            </a:r>
            <a:r>
              <a:rPr lang="zh-CN" altLang="en-US" sz="1600" smtClean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讨论</a:t>
            </a:r>
            <a:r>
              <a:rPr lang="zh-CN" altLang="en-US" sz="1600" smtClean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，感觉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很好。在我编写会员管理时，也围绕着它想了很多东西，但某些东西实现还是比较难的，这让我深觉知识还摄取不够，需继续努力学习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。</a:t>
            </a:r>
            <a:endParaRPr lang="en-US" altLang="zh-CN" sz="1600" dirty="0" smtClean="0">
              <a:solidFill>
                <a:schemeClr val="tx1">
                  <a:lumMod val="50000"/>
                  <a:lumOff val="50000"/>
                </a:schemeClr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7" grpId="0"/>
      <p:bldP spid="10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总结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41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683528" y="893991"/>
            <a:ext cx="2672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组员</a:t>
            </a:r>
            <a:r>
              <a:rPr lang="en-US" altLang="zh-CN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-</a:t>
            </a: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丁苗</a:t>
            </a:r>
            <a:endParaRPr lang="en-US" altLang="zh-CN" sz="2000" b="1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08957" y="1461114"/>
            <a:ext cx="73112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16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         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在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这次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Vue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的实训项目中，对于前端框架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Vue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有进一步了解加深。做项目之前学到的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ES6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、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webpack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、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Vue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在本次项目中也运用到了。做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Vue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实训时遇到挺多问题，比如切换主题刚开始是按照官网上打命令行进行，但是不成功，之后上网查询和询问老师后得到解决，下载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element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中的主题颜色，理解主题颜色的函数，从而成功的切换主题。对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Vue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的增改删的应用，从而对前端框架有更深的认识。希望之后自己保持对学习前端的热情。</a:t>
            </a:r>
            <a:endParaRPr lang="en-US" altLang="zh-CN" sz="1600" dirty="0" smtClean="0">
              <a:solidFill>
                <a:schemeClr val="tx1">
                  <a:lumMod val="50000"/>
                  <a:lumOff val="50000"/>
                </a:schemeClr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9" grpId="0"/>
      <p:bldP spid="10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总结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808219" y="3276996"/>
            <a:ext cx="2672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42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08957" y="1461114"/>
            <a:ext cx="73112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16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         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在本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实训项目中，我们小组运用了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Vue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技术，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ES6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语法以及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Element-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ui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插件，还利用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GitHub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进行版本控制。</a:t>
            </a:r>
          </a:p>
          <a:p>
            <a:pPr algn="just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    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     通过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本次实训，我能基本掌握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ES6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语法，能更熟练地运用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Element-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ui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插件，能基本运用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vue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框架，尤其对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vuex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有了进一步的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理解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。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我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还学会了如何从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GitHub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上克隆项目，如何上传项目到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GitHub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上，以及其他一些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Git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命令。最后，我除了增强技术能力还加强了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团队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意识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。</a:t>
            </a:r>
            <a:endParaRPr lang="en-US" altLang="zh-CN" sz="1600" dirty="0" smtClean="0">
              <a:solidFill>
                <a:schemeClr val="tx1">
                  <a:lumMod val="50000"/>
                  <a:lumOff val="50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683528" y="893991"/>
            <a:ext cx="2672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组员</a:t>
            </a:r>
            <a:r>
              <a:rPr lang="en-US" altLang="zh-CN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-</a:t>
            </a: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何青杏</a:t>
            </a:r>
            <a:endParaRPr lang="en-US" altLang="zh-CN" sz="2000" b="1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9" grpId="0"/>
      <p:bldP spid="10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总结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43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16371" y="1461114"/>
            <a:ext cx="73112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16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         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经过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这个项目，认识并了解单页应用，学到很多新知识，也初步掌握了如何用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vue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路由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脚手架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,element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组件等去搭建一个项目，了解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vuex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的数据传递过程，也明白团队间使用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github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进行版本控制，最后的发布项目等等等。在做自己模块的时候遇到过很多问题，但好在组长都能把它们解决。感觉自己学习到了新知识。</a:t>
            </a:r>
            <a:endParaRPr lang="en-US" altLang="zh-CN" sz="1600" dirty="0" smtClean="0">
              <a:solidFill>
                <a:schemeClr val="tx1">
                  <a:lumMod val="50000"/>
                  <a:lumOff val="50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683528" y="893991"/>
            <a:ext cx="2672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组员</a:t>
            </a:r>
            <a:r>
              <a:rPr lang="en-US" altLang="zh-CN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-</a:t>
            </a: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许浩林</a:t>
            </a:r>
            <a:endParaRPr lang="en-US" altLang="zh-CN" sz="2000" b="1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9" grpId="0"/>
      <p:bldP spid="10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617840" y="183809"/>
            <a:ext cx="4221110" cy="4221110"/>
            <a:chOff x="1008115" y="2542722"/>
            <a:chExt cx="1360493" cy="1360493"/>
          </a:xfrm>
        </p:grpSpPr>
        <p:grpSp>
          <p:nvGrpSpPr>
            <p:cNvPr id="5" name="组合 4"/>
            <p:cNvGrpSpPr/>
            <p:nvPr/>
          </p:nvGrpSpPr>
          <p:grpSpPr>
            <a:xfrm>
              <a:off x="1008115" y="2542722"/>
              <a:ext cx="1360493" cy="136049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7" name="同心圆 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  <a:ea typeface="微软雅黑" panose="020B0503020204020204" pitchFamily="34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6" name="TextBox 5"/>
            <p:cNvSpPr txBox="1"/>
            <p:nvPr/>
          </p:nvSpPr>
          <p:spPr>
            <a:xfrm>
              <a:off x="1357180" y="2796039"/>
              <a:ext cx="59540" cy="2678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zh-CN" altLang="en-US" sz="48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164240" y="2385415"/>
            <a:ext cx="3262432" cy="70788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谢谢您的观看</a:t>
            </a:r>
            <a:endParaRPr lang="zh-CN" altLang="en-US" sz="40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3190875" y="2332464"/>
            <a:ext cx="30641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3190874" y="2379651"/>
            <a:ext cx="30641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4822700" y="3747640"/>
            <a:ext cx="500908" cy="500908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5965030" y="3971951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2799913" y="3972310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2503579" y="4090649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6423168" y="3976970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3309894" y="3969465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6800928" y="4100872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4097983" y="4004076"/>
            <a:ext cx="250454" cy="250454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6974631" y="3970669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4399206" y="3978724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7607392" y="4027860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6148391" y="3788166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2318009" y="4101156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4754005" y="3824263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3453681" y="3916110"/>
            <a:ext cx="322151" cy="322151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5323608" y="3968847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1454517" y="3972180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1169307" y="4103412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3019999" y="3788909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1938294" y="4025243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6441140" y="3831458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7978110" y="3962886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029853" y="1794457"/>
            <a:ext cx="33970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rgbClr val="002060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餐饮后台管理</a:t>
            </a:r>
            <a:r>
              <a:rPr lang="en-US" altLang="zh-CN" sz="3200" dirty="0" smtClean="0">
                <a:solidFill>
                  <a:srgbClr val="002060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方正综艺简体" panose="03000509000000000000" pitchFamily="65" charset="-122"/>
                <a:ea typeface="方正综艺简体" panose="03000509000000000000" pitchFamily="65" charset="-122"/>
              </a:rPr>
              <a:t>PPT</a:t>
            </a:r>
            <a:endParaRPr lang="zh-CN" altLang="en-US" sz="3200" dirty="0">
              <a:solidFill>
                <a:srgbClr val="002060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方正综艺简体" panose="03000509000000000000" pitchFamily="65" charset="-122"/>
              <a:ea typeface="方正综艺简体" panose="03000509000000000000" pitchFamily="65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333162" y="289393"/>
            <a:ext cx="845906" cy="84590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6" name="同心圆 4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pic>
        <p:nvPicPr>
          <p:cNvPr id="48" name="图片 4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45" y="433449"/>
            <a:ext cx="634629" cy="5902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6511 -0.74143 L -3.61111E-6 4.43312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264" y="37071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8142 -0.76365 L 4.72222E-6 -2.95588E-6 " pathEditMode="relative" rAng="0" ptsTypes="AA">
                                      <p:cBhvr>
                                        <p:cTn id="1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080" y="381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250"/>
                            </p:stCondLst>
                            <p:childTnLst>
                              <p:par>
                                <p:cTn id="126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小组分工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pic>
        <p:nvPicPr>
          <p:cNvPr id="2052" name="Picture 4" descr="F:\东软\Vue.js\FoodsManage\文档\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7314" y="696383"/>
            <a:ext cx="1676400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F:\东软\Vue.js\FoodsManage\文档\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6349" y="2700338"/>
            <a:ext cx="955675" cy="118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5" descr="F:\东软\Vue.js\FoodsManage\文档\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2825" y="2700338"/>
            <a:ext cx="955675" cy="118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5" descr="F:\东软\Vue.js\FoodsManage\文档\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961" y="2700337"/>
            <a:ext cx="955675" cy="118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5" descr="F:\东软\Vue.js\FoodsManage\文档\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8520" y="2700338"/>
            <a:ext cx="955675" cy="118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5" descr="F:\东软\Vue.js\FoodsManage\文档\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639" y="2700338"/>
            <a:ext cx="955675" cy="118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 Box 16"/>
          <p:cNvSpPr txBox="1">
            <a:spLocks noChangeArrowheads="1"/>
          </p:cNvSpPr>
          <p:nvPr/>
        </p:nvSpPr>
        <p:spPr bwMode="auto">
          <a:xfrm>
            <a:off x="2068455" y="1640101"/>
            <a:ext cx="95410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李安妮</a:t>
            </a:r>
            <a:endParaRPr lang="zh-CN" altLang="en-US" sz="20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dirty="0">
                <a:solidFill>
                  <a:schemeClr val="bg1"/>
                </a:solidFill>
                <a:ea typeface="微软雅黑" panose="020B0503020204020204" pitchFamily="34" charset="-122"/>
              </a:rPr>
              <a:t>组长</a:t>
            </a:r>
          </a:p>
        </p:txBody>
      </p:sp>
      <p:sp>
        <p:nvSpPr>
          <p:cNvPr id="21" name="Text Box 16"/>
          <p:cNvSpPr txBox="1">
            <a:spLocks noChangeArrowheads="1"/>
          </p:cNvSpPr>
          <p:nvPr/>
        </p:nvSpPr>
        <p:spPr bwMode="auto">
          <a:xfrm>
            <a:off x="868623" y="3206439"/>
            <a:ext cx="723275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400" b="1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彭子圆</a:t>
            </a:r>
            <a:endParaRPr lang="zh-CN" altLang="en-US" sz="14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ctr"/>
            <a:r>
              <a:rPr lang="zh-CN" altLang="en-US" sz="1100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组员</a:t>
            </a:r>
            <a:endParaRPr lang="zh-CN" altLang="en-US" sz="11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2" name="Text Box 16"/>
          <p:cNvSpPr txBox="1">
            <a:spLocks noChangeArrowheads="1"/>
          </p:cNvSpPr>
          <p:nvPr/>
        </p:nvSpPr>
        <p:spPr bwMode="auto">
          <a:xfrm>
            <a:off x="2474718" y="3206439"/>
            <a:ext cx="723276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400" b="1" dirty="0">
                <a:solidFill>
                  <a:schemeClr val="bg1"/>
                </a:solidFill>
                <a:ea typeface="微软雅黑" panose="020B0503020204020204" pitchFamily="34" charset="-122"/>
              </a:rPr>
              <a:t>陈思渌</a:t>
            </a:r>
          </a:p>
          <a:p>
            <a:pPr algn="ctr"/>
            <a:r>
              <a:rPr lang="zh-CN" altLang="en-US" sz="1100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组员</a:t>
            </a:r>
            <a:endParaRPr lang="zh-CN" altLang="en-US" sz="11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3" name="Text Box 16"/>
          <p:cNvSpPr txBox="1">
            <a:spLocks noChangeArrowheads="1"/>
          </p:cNvSpPr>
          <p:nvPr/>
        </p:nvSpPr>
        <p:spPr bwMode="auto">
          <a:xfrm>
            <a:off x="4163885" y="3206439"/>
            <a:ext cx="583814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400" b="1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丁 苗</a:t>
            </a:r>
            <a:endParaRPr lang="zh-CN" altLang="en-US" sz="14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ctr"/>
            <a:r>
              <a:rPr lang="zh-CN" altLang="en-US" sz="1100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组员</a:t>
            </a:r>
            <a:endParaRPr lang="zh-CN" altLang="en-US" sz="11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4" name="Text Box 16"/>
          <p:cNvSpPr txBox="1">
            <a:spLocks noChangeArrowheads="1"/>
          </p:cNvSpPr>
          <p:nvPr/>
        </p:nvSpPr>
        <p:spPr bwMode="auto">
          <a:xfrm>
            <a:off x="5819024" y="3206439"/>
            <a:ext cx="723275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400" b="1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何青杏</a:t>
            </a:r>
            <a:endParaRPr lang="zh-CN" altLang="en-US" sz="14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ctr"/>
            <a:r>
              <a:rPr lang="zh-CN" altLang="en-US" sz="1100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组员</a:t>
            </a:r>
            <a:endParaRPr lang="zh-CN" altLang="en-US" sz="11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5" name="Text Box 16"/>
          <p:cNvSpPr txBox="1">
            <a:spLocks noChangeArrowheads="1"/>
          </p:cNvSpPr>
          <p:nvPr/>
        </p:nvSpPr>
        <p:spPr bwMode="auto">
          <a:xfrm>
            <a:off x="7512547" y="3215678"/>
            <a:ext cx="723276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400" b="1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许浩林</a:t>
            </a:r>
            <a:endParaRPr lang="zh-CN" altLang="en-US" sz="14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ctr"/>
            <a:r>
              <a:rPr lang="zh-CN" altLang="en-US" sz="1100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组员</a:t>
            </a:r>
            <a:endParaRPr lang="zh-CN" altLang="en-US" sz="11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44" y="3889892"/>
            <a:ext cx="14184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 smtClean="0">
                <a:latin typeface="+mn-ea"/>
              </a:rPr>
              <a:t>人事管理</a:t>
            </a:r>
            <a:r>
              <a:rPr lang="zh-CN" altLang="en-US" sz="1400" dirty="0">
                <a:latin typeface="+mn-ea"/>
              </a:rPr>
              <a:t>布局</a:t>
            </a:r>
            <a:r>
              <a:rPr lang="zh-CN" altLang="en-US" sz="1400" dirty="0" smtClean="0">
                <a:latin typeface="+mn-ea"/>
              </a:rPr>
              <a:t>及相关功能</a:t>
            </a:r>
            <a:endParaRPr lang="en-US" altLang="zh-CN" sz="1400" dirty="0" smtClean="0">
              <a:latin typeface="+mn-ea"/>
            </a:endParaRPr>
          </a:p>
          <a:p>
            <a:pPr algn="ctr"/>
            <a:r>
              <a:rPr lang="zh-CN" altLang="en-US" sz="1400" dirty="0">
                <a:latin typeface="+mn-ea"/>
              </a:rPr>
              <a:t>系统</a:t>
            </a:r>
            <a:r>
              <a:rPr lang="zh-CN" altLang="en-US" sz="1400" dirty="0" smtClean="0">
                <a:latin typeface="+mn-ea"/>
              </a:rPr>
              <a:t>说明</a:t>
            </a:r>
            <a:endParaRPr lang="zh-CN" altLang="en-US" sz="1400" dirty="0">
              <a:latin typeface="+mn-ea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763583" y="3884610"/>
            <a:ext cx="1384429" cy="1158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latin typeface="+mn-ea"/>
              </a:rPr>
              <a:t>商品管理布局及相关功能</a:t>
            </a:r>
            <a:endParaRPr lang="en-US" altLang="zh-CN" sz="1400" dirty="0">
              <a:latin typeface="+mn-ea"/>
            </a:endParaRPr>
          </a:p>
          <a:p>
            <a:pPr algn="ctr"/>
            <a:r>
              <a:rPr lang="zh-CN" altLang="en-US" sz="1400" dirty="0" smtClean="0">
                <a:latin typeface="+mn-ea"/>
              </a:rPr>
              <a:t>部分首页</a:t>
            </a:r>
          </a:p>
          <a:p>
            <a:pPr algn="ctr"/>
            <a:r>
              <a:rPr lang="zh-CN" altLang="en-US" sz="1400" dirty="0">
                <a:latin typeface="+mn-ea"/>
              </a:rPr>
              <a:t>部分</a:t>
            </a:r>
            <a:r>
              <a:rPr lang="en-US" altLang="zh-CN" sz="1400" dirty="0" smtClean="0">
                <a:latin typeface="+mn-ea"/>
              </a:rPr>
              <a:t>PPT</a:t>
            </a:r>
          </a:p>
          <a:p>
            <a:pPr algn="ctr"/>
            <a:r>
              <a:rPr lang="zh-CN" altLang="en-US" sz="1400" dirty="0" smtClean="0">
                <a:latin typeface="+mn-ea"/>
              </a:rPr>
              <a:t>换肤</a:t>
            </a:r>
            <a:endParaRPr lang="zh-CN" altLang="en-US" sz="1400" dirty="0">
              <a:latin typeface="+mn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497243" y="3884611"/>
            <a:ext cx="13668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latin typeface="+mn-ea"/>
              </a:rPr>
              <a:t>库存</a:t>
            </a:r>
            <a:r>
              <a:rPr lang="zh-CN" altLang="en-US" sz="1400" dirty="0" smtClean="0">
                <a:latin typeface="+mn-ea"/>
              </a:rPr>
              <a:t>管理</a:t>
            </a:r>
            <a:r>
              <a:rPr lang="zh-CN" altLang="en-US" sz="1400" dirty="0">
                <a:latin typeface="+mn-ea"/>
              </a:rPr>
              <a:t>布局</a:t>
            </a:r>
            <a:r>
              <a:rPr lang="zh-CN" altLang="en-US" sz="1400" dirty="0" smtClean="0">
                <a:latin typeface="+mn-ea"/>
              </a:rPr>
              <a:t>及</a:t>
            </a:r>
            <a:r>
              <a:rPr lang="zh-CN" altLang="en-US" sz="1400" dirty="0">
                <a:latin typeface="+mn-ea"/>
              </a:rPr>
              <a:t>相关</a:t>
            </a:r>
            <a:r>
              <a:rPr lang="zh-CN" altLang="en-US" sz="1400" dirty="0" smtClean="0">
                <a:latin typeface="+mn-ea"/>
              </a:rPr>
              <a:t>功能</a:t>
            </a:r>
            <a:endParaRPr lang="en-US" altLang="zh-CN" sz="1400" dirty="0" smtClean="0">
              <a:latin typeface="+mn-ea"/>
            </a:endParaRPr>
          </a:p>
          <a:p>
            <a:pPr algn="ctr"/>
            <a:r>
              <a:rPr lang="zh-CN" altLang="en-US" sz="1400" dirty="0" smtClean="0">
                <a:latin typeface="+mn-ea"/>
              </a:rPr>
              <a:t>部分</a:t>
            </a:r>
            <a:r>
              <a:rPr lang="en-US" altLang="zh-CN" sz="1400" dirty="0" smtClean="0">
                <a:latin typeface="+mn-ea"/>
              </a:rPr>
              <a:t>PPT</a:t>
            </a:r>
            <a:endParaRPr lang="zh-CN" altLang="en-US" sz="1400" dirty="0">
              <a:latin typeface="+mn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190767" y="3889892"/>
            <a:ext cx="13668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latin typeface="+mn-ea"/>
              </a:rPr>
              <a:t>成本</a:t>
            </a:r>
            <a:r>
              <a:rPr lang="zh-CN" altLang="en-US" sz="1400" dirty="0" smtClean="0">
                <a:latin typeface="+mn-ea"/>
              </a:rPr>
              <a:t>管理</a:t>
            </a:r>
            <a:r>
              <a:rPr lang="zh-CN" altLang="en-US" sz="1400" dirty="0">
                <a:latin typeface="+mn-ea"/>
              </a:rPr>
              <a:t>布局</a:t>
            </a:r>
            <a:r>
              <a:rPr lang="zh-CN" altLang="en-US" sz="1400" dirty="0" smtClean="0">
                <a:latin typeface="+mn-ea"/>
              </a:rPr>
              <a:t>及</a:t>
            </a:r>
            <a:r>
              <a:rPr lang="zh-CN" altLang="en-US" sz="1400" dirty="0">
                <a:latin typeface="+mn-ea"/>
              </a:rPr>
              <a:t>相关功能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8364" y="3884611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1400" b="1" dirty="0" smtClean="0">
                <a:solidFill>
                  <a:schemeClr val="tx2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负责：</a:t>
            </a:r>
            <a:endParaRPr lang="zh-CN" altLang="en-US" sz="1400" b="1" dirty="0">
              <a:solidFill>
                <a:schemeClr val="tx2">
                  <a:lumMod val="7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543281" y="870478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1400" b="1" dirty="0" smtClean="0">
                <a:solidFill>
                  <a:schemeClr val="tx2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负责：</a:t>
            </a:r>
            <a:endParaRPr lang="zh-CN" altLang="en-US" sz="1400" b="1" dirty="0">
              <a:solidFill>
                <a:schemeClr val="tx2">
                  <a:lumMod val="7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192775" y="3889892"/>
            <a:ext cx="12871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latin typeface="+mn-ea"/>
              </a:rPr>
              <a:t>会员</a:t>
            </a:r>
            <a:r>
              <a:rPr lang="zh-CN" altLang="en-US" sz="1400" dirty="0" smtClean="0">
                <a:latin typeface="+mn-ea"/>
              </a:rPr>
              <a:t>管理</a:t>
            </a:r>
            <a:r>
              <a:rPr lang="zh-CN" altLang="en-US" sz="1400" dirty="0">
                <a:latin typeface="+mn-ea"/>
              </a:rPr>
              <a:t>布局</a:t>
            </a:r>
            <a:r>
              <a:rPr lang="zh-CN" altLang="en-US" sz="1400" dirty="0" smtClean="0">
                <a:latin typeface="+mn-ea"/>
              </a:rPr>
              <a:t>及</a:t>
            </a:r>
            <a:r>
              <a:rPr lang="zh-CN" altLang="en-US" sz="1400" dirty="0">
                <a:latin typeface="+mn-ea"/>
              </a:rPr>
              <a:t>相关</a:t>
            </a:r>
            <a:r>
              <a:rPr lang="zh-CN" altLang="en-US" sz="1400" dirty="0" smtClean="0">
                <a:latin typeface="+mn-ea"/>
              </a:rPr>
              <a:t>功能</a:t>
            </a:r>
            <a:endParaRPr lang="en-US" altLang="zh-CN" sz="1400" dirty="0" smtClean="0">
              <a:latin typeface="+mn-ea"/>
            </a:endParaRPr>
          </a:p>
          <a:p>
            <a:pPr algn="ctr"/>
            <a:r>
              <a:rPr lang="zh-CN" altLang="en-US" sz="1400" dirty="0">
                <a:latin typeface="+mn-ea"/>
              </a:rPr>
              <a:t>个人</a:t>
            </a:r>
            <a:r>
              <a:rPr lang="zh-CN" altLang="en-US" sz="1400" dirty="0" smtClean="0">
                <a:latin typeface="+mn-ea"/>
              </a:rPr>
              <a:t>信息布局</a:t>
            </a:r>
            <a:endParaRPr lang="en-US" altLang="zh-CN" sz="1400" dirty="0" smtClean="0">
              <a:latin typeface="+mn-ea"/>
            </a:endParaRPr>
          </a:p>
          <a:p>
            <a:pPr algn="ctr"/>
            <a:r>
              <a:rPr lang="en-US" altLang="zh-CN" sz="1400" dirty="0" smtClean="0">
                <a:latin typeface="+mn-ea"/>
              </a:rPr>
              <a:t>PPT</a:t>
            </a:r>
            <a:endParaRPr lang="zh-CN" altLang="en-US" sz="1400" dirty="0">
              <a:latin typeface="+mn-ea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353399" y="870895"/>
            <a:ext cx="3998625" cy="1158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latin typeface="+mn-ea"/>
              </a:rPr>
              <a:t>登录、</a:t>
            </a:r>
            <a:r>
              <a:rPr lang="zh-CN" altLang="en-US" sz="1400" dirty="0">
                <a:latin typeface="+mn-ea"/>
              </a:rPr>
              <a:t>注销</a:t>
            </a:r>
            <a:r>
              <a:rPr lang="zh-CN" altLang="en-US" sz="1400" dirty="0" smtClean="0">
                <a:latin typeface="+mn-ea"/>
              </a:rPr>
              <a:t>；</a:t>
            </a:r>
            <a:endParaRPr lang="en-US" altLang="zh-CN" sz="1400" dirty="0" smtClean="0">
              <a:latin typeface="+mn-ea"/>
            </a:endParaRPr>
          </a:p>
          <a:p>
            <a:r>
              <a:rPr lang="zh-CN" altLang="en-US" sz="1400" dirty="0" smtClean="0">
                <a:latin typeface="+mn-ea"/>
              </a:rPr>
              <a:t>首页</a:t>
            </a:r>
            <a:r>
              <a:rPr lang="zh-CN" altLang="en-US" sz="1400" dirty="0">
                <a:latin typeface="+mn-ea"/>
              </a:rPr>
              <a:t>、</a:t>
            </a:r>
            <a:r>
              <a:rPr lang="zh-CN" altLang="en-US" sz="1400" dirty="0" smtClean="0">
                <a:latin typeface="+mn-ea"/>
              </a:rPr>
              <a:t>面包屑，搭建框架；</a:t>
            </a:r>
            <a:endParaRPr lang="en-US" altLang="zh-CN" sz="1400" dirty="0" smtClean="0">
              <a:latin typeface="+mn-ea"/>
            </a:endParaRPr>
          </a:p>
          <a:p>
            <a:r>
              <a:rPr lang="zh-CN" altLang="en-US" sz="1400" dirty="0">
                <a:latin typeface="+mn-ea"/>
              </a:rPr>
              <a:t>订单</a:t>
            </a:r>
            <a:r>
              <a:rPr lang="zh-CN" altLang="en-US" sz="1400" dirty="0" smtClean="0">
                <a:latin typeface="+mn-ea"/>
              </a:rPr>
              <a:t>管理</a:t>
            </a:r>
            <a:r>
              <a:rPr lang="zh-CN" altLang="en-US" sz="1400" dirty="0">
                <a:latin typeface="+mn-ea"/>
              </a:rPr>
              <a:t>布局</a:t>
            </a:r>
            <a:r>
              <a:rPr lang="zh-CN" altLang="en-US" sz="1400" dirty="0" smtClean="0">
                <a:latin typeface="+mn-ea"/>
              </a:rPr>
              <a:t>及</a:t>
            </a:r>
            <a:r>
              <a:rPr lang="zh-CN" altLang="en-US" sz="1400" dirty="0">
                <a:latin typeface="+mn-ea"/>
              </a:rPr>
              <a:t>相关功能；</a:t>
            </a:r>
            <a:endParaRPr lang="en-US" altLang="zh-CN" sz="1400" dirty="0" smtClean="0">
              <a:latin typeface="+mn-ea"/>
            </a:endParaRPr>
          </a:p>
          <a:p>
            <a:r>
              <a:rPr lang="zh-CN" altLang="en-US" sz="1400" dirty="0" smtClean="0">
                <a:latin typeface="+mn-ea"/>
              </a:rPr>
              <a:t>个人信息页面；</a:t>
            </a:r>
            <a:r>
              <a:rPr lang="zh-CN" altLang="en-US" sz="1400" dirty="0" smtClean="0">
                <a:latin typeface="+mn-ea"/>
                <a:sym typeface="+mn-ea"/>
              </a:rPr>
              <a:t>发布项目</a:t>
            </a:r>
            <a:r>
              <a:rPr lang="en-US" altLang="zh-CN" sz="1400" dirty="0" smtClean="0">
                <a:latin typeface="+mn-ea"/>
                <a:sym typeface="+mn-ea"/>
              </a:rPr>
              <a:t>;</a:t>
            </a:r>
          </a:p>
          <a:p>
            <a:r>
              <a:rPr lang="zh-CN" altLang="en-US" sz="1400" dirty="0" smtClean="0">
                <a:latin typeface="+mn-ea"/>
              </a:rPr>
              <a:t>合并项目；</a:t>
            </a:r>
            <a:r>
              <a:rPr lang="zh-CN" altLang="en-US" sz="1400" dirty="0">
                <a:latin typeface="+mn-ea"/>
              </a:rPr>
              <a:t>写</a:t>
            </a:r>
            <a:r>
              <a:rPr lang="zh-CN" altLang="en-US" sz="1400" dirty="0" smtClean="0">
                <a:latin typeface="+mn-ea"/>
              </a:rPr>
              <a:t>文档</a:t>
            </a:r>
            <a:endParaRPr lang="en-US" altLang="zh-CN" sz="1400" dirty="0" smtClean="0">
              <a:latin typeface="+mn-ea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5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500"/>
                            </p:stCondLst>
                            <p:childTnLst>
                              <p:par>
                                <p:cTn id="5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25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1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25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5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000"/>
                            </p:stCondLst>
                            <p:childTnLst>
                              <p:par>
                                <p:cTn id="6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20" grpId="0" bldLvl="0"/>
      <p:bldP spid="20" grpId="1" bldLvl="0"/>
      <p:bldP spid="21" grpId="0" bldLvl="0"/>
      <p:bldP spid="21" grpId="1" bldLvl="0"/>
      <p:bldP spid="22" grpId="0" bldLvl="0"/>
      <p:bldP spid="22" grpId="1" bldLvl="0"/>
      <p:bldP spid="23" grpId="0" bldLvl="0"/>
      <p:bldP spid="23" grpId="1" bldLvl="0"/>
      <p:bldP spid="24" grpId="0" bldLvl="0"/>
      <p:bldP spid="24" grpId="1" bldLvl="0"/>
      <p:bldP spid="25" grpId="0" bldLvl="0"/>
      <p:bldP spid="25" grpId="1" bldLvl="0"/>
      <p:bldP spid="2" grpId="0"/>
      <p:bldP spid="28" grpId="0"/>
      <p:bldP spid="29" grpId="0"/>
      <p:bldP spid="30" grpId="0"/>
      <p:bldP spid="26" grpId="0"/>
      <p:bldP spid="31" grpId="0"/>
      <p:bldP spid="34" grpId="0"/>
      <p:bldP spid="3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93"/>
          <p:cNvSpPr txBox="1"/>
          <p:nvPr/>
        </p:nvSpPr>
        <p:spPr>
          <a:xfrm>
            <a:off x="4828355" y="2162071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人事管理</a:t>
            </a:r>
            <a:endParaRPr lang="zh-CN" altLang="en-US" sz="24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4527022" y="2614339"/>
            <a:ext cx="21723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163A5A"/>
                </a:solidFill>
                <a:ea typeface="微软雅黑" panose="020B0503020204020204" pitchFamily="34" charset="-122"/>
              </a:rPr>
              <a:t>Personnel Management</a:t>
            </a:r>
            <a:endParaRPr lang="zh-CN" altLang="en-US" sz="1600" dirty="0">
              <a:solidFill>
                <a:srgbClr val="163A5A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980431" y="1940247"/>
            <a:ext cx="1301106" cy="1301106"/>
            <a:chOff x="2683251" y="1980687"/>
            <a:chExt cx="1301106" cy="1301106"/>
          </a:xfrm>
          <a:solidFill>
            <a:schemeClr val="tx2">
              <a:lumMod val="50000"/>
            </a:schemeClr>
          </a:solidFill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8" name="椭圆 87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2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38" name="直接连接符 37"/>
          <p:cNvCxnSpPr/>
          <p:nvPr/>
        </p:nvCxnSpPr>
        <p:spPr>
          <a:xfrm flipV="1">
            <a:off x="4572000" y="1940247"/>
            <a:ext cx="0" cy="130110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1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人事管理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5" name="直接连接符 64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7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2" name="Picture 2" descr="I:\0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657" y="824346"/>
            <a:ext cx="7948686" cy="3535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I:\03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774" y="2189307"/>
            <a:ext cx="7410451" cy="170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矩形 9"/>
          <p:cNvSpPr/>
          <p:nvPr/>
        </p:nvSpPr>
        <p:spPr>
          <a:xfrm>
            <a:off x="2796542" y="1211209"/>
            <a:ext cx="3550914" cy="7371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查询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根据职位查询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人事管理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5" name="直接连接符 64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8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594" y="776227"/>
            <a:ext cx="2954435" cy="4156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矩形 8"/>
          <p:cNvSpPr/>
          <p:nvPr/>
        </p:nvSpPr>
        <p:spPr>
          <a:xfrm>
            <a:off x="3989674" y="3177435"/>
            <a:ext cx="3550914" cy="11680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删除员工</a:t>
            </a:r>
            <a:endParaRPr lang="en-US" altLang="zh-CN" sz="2000" b="1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删除按钮</a:t>
            </a:r>
            <a:endParaRPr lang="zh-CN" altLang="en-US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弹出框询问是否删除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点击确定成功删除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196029" y="985712"/>
            <a:ext cx="3138204" cy="952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员工编辑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zh-CN" altLang="en-US" sz="1100" noProof="1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点击编辑弹出编辑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框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编辑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完成显示在表格内</a:t>
            </a:r>
            <a:endParaRPr lang="zh-CN" altLang="en-US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178957" y="2070198"/>
            <a:ext cx="3550914" cy="952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表格显示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endParaRPr lang="zh-CN" altLang="en-US" sz="1100" noProof="1" smtClean="0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charset="0"/>
              <a:buChar char="Ø"/>
              <a:defRPr/>
            </a:pPr>
            <a:r>
              <a:rPr lang="en-US" altLang="zh-CN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json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数据模拟后端接口显示员工姓名、性别、工号、职位、权限、月薪及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备注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257" y="1225184"/>
            <a:ext cx="4114800" cy="1895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 descr="C:\Users\admin\AppData\Roaming\feiq\RichOle\2879299021.bmp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811" y="3567724"/>
            <a:ext cx="3048000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9" grpId="0"/>
      <p:bldP spid="10" grpId="0"/>
      <p:bldP spid="10" grpId="1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人事管理</a:t>
            </a:r>
            <a:endParaRPr lang="zh-CN" altLang="en-US" sz="20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65" name="直接连接符 64"/>
          <p:cNvCxnSpPr/>
          <p:nvPr/>
        </p:nvCxnSpPr>
        <p:spPr>
          <a:xfrm>
            <a:off x="2433486" y="294772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67455" y="4596146"/>
            <a:ext cx="372509" cy="273844"/>
          </a:xfrm>
        </p:spPr>
        <p:txBody>
          <a:bodyPr/>
          <a:lstStyle/>
          <a:p>
            <a:pPr>
              <a:defRPr/>
            </a:pPr>
            <a:fld id="{92482ACF-13B7-4141-A064-0E383F59048D}" type="slidenum">
              <a:rPr lang="zh-CN" altLang="en-US"/>
              <a:t>9</a:t>
            </a:fld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2" name="Picture 2" descr="C:\Users\admin\AppData\Roaming\feiq\RichOle\1962408176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092" y="712718"/>
            <a:ext cx="7403816" cy="4088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矩形 10"/>
          <p:cNvSpPr/>
          <p:nvPr/>
        </p:nvSpPr>
        <p:spPr>
          <a:xfrm>
            <a:off x="1976287" y="1473391"/>
            <a:ext cx="3010554" cy="15988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charset="0"/>
              <a:buChar char="Ø"/>
              <a:defRPr/>
            </a:pPr>
            <a:endParaRPr lang="zh-CN" altLang="en-US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90000"/>
              </a:lnSpc>
              <a:defRPr/>
            </a:pPr>
            <a:r>
              <a:rPr lang="zh-CN" altLang="en-US" sz="2000" b="1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添加员工</a:t>
            </a:r>
            <a:endParaRPr lang="en-US" altLang="zh-CN" sz="2000" b="1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>
              <a:lnSpc>
                <a:spcPct val="90000"/>
              </a:lnSpc>
              <a:defRPr/>
            </a:pPr>
            <a:endParaRPr lang="zh-CN" altLang="en-US" sz="1100" noProof="1">
              <a:solidFill>
                <a:srgbClr val="777777"/>
              </a:solidFill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用</a:t>
            </a:r>
            <a:r>
              <a:rPr lang="en-US" altLang="zh-CN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vuex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实现子组件间数据的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共享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在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组件</a:t>
            </a:r>
            <a:r>
              <a:rPr lang="en-US" altLang="zh-CN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A</a:t>
            </a: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添加</a:t>
            </a:r>
            <a:endParaRPr lang="en-US" altLang="zh-CN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将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修改状态传到</a:t>
            </a:r>
            <a:r>
              <a:rPr lang="en-US" altLang="zh-CN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vuex</a:t>
            </a:r>
            <a:endParaRPr lang="en-US" altLang="zh-CN" sz="1400" noProof="1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400" noProof="1" smtClean="0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再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在组件</a:t>
            </a:r>
            <a:r>
              <a:rPr lang="en-US" altLang="zh-CN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B</a:t>
            </a:r>
            <a:r>
              <a:rPr lang="zh-CN" altLang="en-US" sz="1400" noProof="1">
                <a:solidFill>
                  <a:srgbClr val="777777"/>
                </a:solidFill>
                <a:ea typeface="微软雅黑" panose="020B0503020204020204" pitchFamily="34" charset="-122"/>
                <a:cs typeface="+mn-ea"/>
              </a:rPr>
              <a:t>中获取显示。</a:t>
            </a:r>
            <a:endParaRPr lang="zh-CN" altLang="en-US" sz="1400" noProof="1" smtClean="0">
              <a:solidFill>
                <a:srgbClr val="777777"/>
              </a:solidFill>
              <a:ea typeface="微软雅黑" panose="020B0503020204020204" pitchFamily="34" charset="-122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/>
      <p:bldP spid="1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1733</Words>
  <Application>Microsoft Office PowerPoint</Application>
  <PresentationFormat>全屏显示(16:9)</PresentationFormat>
  <Paragraphs>316</Paragraphs>
  <Slides>44</Slides>
  <Notes>39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44</vt:i4>
      </vt:variant>
    </vt:vector>
  </HeadingPairs>
  <TitlesOfParts>
    <vt:vector size="60" baseType="lpstr">
      <vt:lpstr>Arial</vt:lpstr>
      <vt:lpstr>宋体</vt:lpstr>
      <vt:lpstr>微软雅黑</vt:lpstr>
      <vt:lpstr>华文楷体</vt:lpstr>
      <vt:lpstr>Kozuka Gothic Pro R</vt:lpstr>
      <vt:lpstr>华文行楷</vt:lpstr>
      <vt:lpstr>Wingdings</vt:lpstr>
      <vt:lpstr>Watford DB</vt:lpstr>
      <vt:lpstr>方正大黑简体</vt:lpstr>
      <vt:lpstr>造字工房劲黑（非商用）常规体</vt:lpstr>
      <vt:lpstr>方正综艺简体</vt:lpstr>
      <vt:lpstr>方正兰亭细黑_GBK_M</vt:lpstr>
      <vt:lpstr>方正兰亭粗黑简体</vt:lpstr>
      <vt:lpstr>方正兰亭细黑_GBK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keywords>ppt</cp:keywords>
  <cp:lastModifiedBy>admin</cp:lastModifiedBy>
  <cp:revision>218</cp:revision>
  <dcterms:created xsi:type="dcterms:W3CDTF">2015-01-22T11:01:00Z</dcterms:created>
  <dcterms:modified xsi:type="dcterms:W3CDTF">2017-08-11T01:38:23Z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2052-10.1.0.6205</vt:lpwstr>
  </property>
</Properties>
</file>

<file path=docProps/thumbnail.jpeg>
</file>